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5"/>
  </p:notesMasterIdLst>
  <p:sldIdLst>
    <p:sldId id="256" r:id="rId2"/>
    <p:sldId id="310" r:id="rId3"/>
    <p:sldId id="262" r:id="rId4"/>
    <p:sldId id="442" r:id="rId5"/>
    <p:sldId id="441" r:id="rId6"/>
    <p:sldId id="312" r:id="rId7"/>
    <p:sldId id="313" r:id="rId8"/>
    <p:sldId id="314" r:id="rId9"/>
    <p:sldId id="316" r:id="rId10"/>
    <p:sldId id="281" r:id="rId11"/>
    <p:sldId id="286" r:id="rId12"/>
    <p:sldId id="284" r:id="rId13"/>
    <p:sldId id="285" r:id="rId14"/>
    <p:sldId id="302" r:id="rId15"/>
    <p:sldId id="297" r:id="rId16"/>
    <p:sldId id="296" r:id="rId17"/>
    <p:sldId id="298" r:id="rId18"/>
    <p:sldId id="300" r:id="rId19"/>
    <p:sldId id="305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443" r:id="rId30"/>
    <p:sldId id="328" r:id="rId31"/>
    <p:sldId id="444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445" r:id="rId42"/>
    <p:sldId id="338" r:id="rId43"/>
    <p:sldId id="340" r:id="rId44"/>
    <p:sldId id="383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3" r:id="rId57"/>
    <p:sldId id="354" r:id="rId58"/>
    <p:sldId id="355" r:id="rId59"/>
    <p:sldId id="357" r:id="rId60"/>
    <p:sldId id="356" r:id="rId61"/>
    <p:sldId id="448" r:id="rId62"/>
    <p:sldId id="358" r:id="rId63"/>
    <p:sldId id="359" r:id="rId64"/>
    <p:sldId id="449" r:id="rId65"/>
    <p:sldId id="377" r:id="rId66"/>
    <p:sldId id="360" r:id="rId67"/>
    <p:sldId id="361" r:id="rId68"/>
    <p:sldId id="364" r:id="rId69"/>
    <p:sldId id="362" r:id="rId70"/>
    <p:sldId id="363" r:id="rId71"/>
    <p:sldId id="365" r:id="rId72"/>
    <p:sldId id="366" r:id="rId73"/>
    <p:sldId id="450" r:id="rId74"/>
    <p:sldId id="367" r:id="rId75"/>
    <p:sldId id="368" r:id="rId76"/>
    <p:sldId id="369" r:id="rId77"/>
    <p:sldId id="375" r:id="rId78"/>
    <p:sldId id="370" r:id="rId79"/>
    <p:sldId id="385" r:id="rId80"/>
    <p:sldId id="386" r:id="rId81"/>
    <p:sldId id="395" r:id="rId82"/>
    <p:sldId id="396" r:id="rId83"/>
    <p:sldId id="397" r:id="rId84"/>
    <p:sldId id="399" r:id="rId85"/>
    <p:sldId id="371" r:id="rId86"/>
    <p:sldId id="372" r:id="rId87"/>
    <p:sldId id="373" r:id="rId88"/>
    <p:sldId id="374" r:id="rId89"/>
    <p:sldId id="376" r:id="rId90"/>
    <p:sldId id="378" r:id="rId91"/>
    <p:sldId id="379" r:id="rId92"/>
    <p:sldId id="380" r:id="rId93"/>
    <p:sldId id="423" r:id="rId94"/>
    <p:sldId id="424" r:id="rId95"/>
    <p:sldId id="381" r:id="rId96"/>
    <p:sldId id="400" r:id="rId97"/>
    <p:sldId id="382" r:id="rId98"/>
    <p:sldId id="384" r:id="rId99"/>
    <p:sldId id="401" r:id="rId100"/>
    <p:sldId id="406" r:id="rId101"/>
    <p:sldId id="402" r:id="rId102"/>
    <p:sldId id="403" r:id="rId103"/>
    <p:sldId id="405" r:id="rId104"/>
    <p:sldId id="404" r:id="rId105"/>
    <p:sldId id="407" r:id="rId106"/>
    <p:sldId id="408" r:id="rId107"/>
    <p:sldId id="415" r:id="rId108"/>
    <p:sldId id="410" r:id="rId109"/>
    <p:sldId id="416" r:id="rId110"/>
    <p:sldId id="417" r:id="rId111"/>
    <p:sldId id="418" r:id="rId112"/>
    <p:sldId id="419" r:id="rId113"/>
    <p:sldId id="413" r:id="rId114"/>
    <p:sldId id="420" r:id="rId115"/>
    <p:sldId id="421" r:id="rId116"/>
    <p:sldId id="422" r:id="rId117"/>
    <p:sldId id="425" r:id="rId118"/>
    <p:sldId id="426" r:id="rId119"/>
    <p:sldId id="427" r:id="rId120"/>
    <p:sldId id="433" r:id="rId121"/>
    <p:sldId id="432" r:id="rId122"/>
    <p:sldId id="428" r:id="rId123"/>
    <p:sldId id="435" r:id="rId124"/>
    <p:sldId id="436" r:id="rId125"/>
    <p:sldId id="429" r:id="rId126"/>
    <p:sldId id="437" r:id="rId127"/>
    <p:sldId id="431" r:id="rId128"/>
    <p:sldId id="438" r:id="rId129"/>
    <p:sldId id="439" r:id="rId130"/>
    <p:sldId id="430" r:id="rId131"/>
    <p:sldId id="446" r:id="rId132"/>
    <p:sldId id="440" r:id="rId133"/>
    <p:sldId id="447" r:id="rId1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  <p14:sldId id="442"/>
          </p14:sldIdLst>
        </p14:section>
        <p14:section name="Recap" id="{6A6D349D-458C-EE43-8FB6-14D2EE188819}">
          <p14:sldIdLst>
            <p14:sldId id="441"/>
            <p14:sldId id="312"/>
            <p14:sldId id="313"/>
            <p14:sldId id="314"/>
            <p14:sldId id="316"/>
            <p14:sldId id="281"/>
            <p14:sldId id="286"/>
            <p14:sldId id="284"/>
            <p14:sldId id="285"/>
            <p14:sldId id="302"/>
            <p14:sldId id="297"/>
            <p14:sldId id="296"/>
            <p14:sldId id="298"/>
            <p14:sldId id="300"/>
            <p14:sldId id="305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GoogleyEyes" id="{34FEBDF2-E47D-6648-9EA9-75DEE3B515DA}">
          <p14:sldIdLst>
            <p14:sldId id="443"/>
            <p14:sldId id="328"/>
          </p14:sldIdLst>
        </p14:section>
        <p14:section name="Boolean" id="{BCA68E30-4A88-A84B-895C-C9A8CC71ED54}">
          <p14:sldIdLst>
            <p14:sldId id="444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Memory" id="{80EEE601-A3DB-4F4E-98A5-08DFB8AC3F83}">
          <p14:sldIdLst>
            <p14:sldId id="445"/>
            <p14:sldId id="338"/>
            <p14:sldId id="340"/>
            <p14:sldId id="383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7"/>
            <p14:sldId id="356"/>
            <p14:sldId id="448"/>
            <p14:sldId id="358"/>
            <p14:sldId id="359"/>
            <p14:sldId id="449"/>
            <p14:sldId id="377"/>
            <p14:sldId id="360"/>
            <p14:sldId id="361"/>
            <p14:sldId id="364"/>
            <p14:sldId id="362"/>
            <p14:sldId id="363"/>
            <p14:sldId id="365"/>
            <p14:sldId id="366"/>
            <p14:sldId id="450"/>
            <p14:sldId id="367"/>
            <p14:sldId id="368"/>
            <p14:sldId id="369"/>
            <p14:sldId id="375"/>
            <p14:sldId id="370"/>
            <p14:sldId id="385"/>
            <p14:sldId id="386"/>
            <p14:sldId id="395"/>
            <p14:sldId id="396"/>
            <p14:sldId id="397"/>
            <p14:sldId id="399"/>
            <p14:sldId id="371"/>
            <p14:sldId id="372"/>
            <p14:sldId id="373"/>
            <p14:sldId id="374"/>
            <p14:sldId id="376"/>
            <p14:sldId id="378"/>
            <p14:sldId id="379"/>
            <p14:sldId id="380"/>
            <p14:sldId id="423"/>
            <p14:sldId id="424"/>
            <p14:sldId id="381"/>
            <p14:sldId id="400"/>
            <p14:sldId id="382"/>
            <p14:sldId id="384"/>
            <p14:sldId id="401"/>
            <p14:sldId id="406"/>
            <p14:sldId id="402"/>
            <p14:sldId id="403"/>
            <p14:sldId id="405"/>
            <p14:sldId id="404"/>
            <p14:sldId id="407"/>
            <p14:sldId id="408"/>
            <p14:sldId id="415"/>
            <p14:sldId id="410"/>
            <p14:sldId id="416"/>
            <p14:sldId id="417"/>
            <p14:sldId id="418"/>
            <p14:sldId id="419"/>
            <p14:sldId id="413"/>
            <p14:sldId id="420"/>
            <p14:sldId id="421"/>
            <p14:sldId id="422"/>
            <p14:sldId id="425"/>
            <p14:sldId id="426"/>
            <p14:sldId id="427"/>
            <p14:sldId id="433"/>
            <p14:sldId id="432"/>
            <p14:sldId id="428"/>
            <p14:sldId id="435"/>
            <p14:sldId id="436"/>
            <p14:sldId id="429"/>
            <p14:sldId id="437"/>
            <p14:sldId id="431"/>
            <p14:sldId id="438"/>
            <p14:sldId id="439"/>
            <p14:sldId id="430"/>
          </p14:sldIdLst>
        </p14:section>
        <p14:section name="Mole" id="{246EC483-18A2-CE46-8D9B-810D868C80BA}">
          <p14:sldIdLst>
            <p14:sldId id="446"/>
            <p14:sldId id="440"/>
          </p14:sldIdLst>
        </p14:section>
        <p14:section name="End" id="{3E07521D-2492-694E-BB2D-CA76F4A014A0}">
          <p14:sldIdLst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03"/>
    <p:restoredTop sz="90596"/>
  </p:normalViewPr>
  <p:slideViewPr>
    <p:cSldViewPr snapToGrid="0" snapToObjects="1">
      <p:cViewPr>
        <p:scale>
          <a:sx n="144" d="100"/>
          <a:sy n="144" d="100"/>
        </p:scale>
        <p:origin x="128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notesMaster" Target="notesMasters/notesMaster1.xml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8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mouseDragged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20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do this!  We can’t pass parameters since we don’t call mouse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 methods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for information to live between mouse dragged calls 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variables live then!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access information about previous drag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45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Because they have a large scope, it is considered bad style to use too many instance variables, or to make something an instance variable that could instead be a local variable, parameter, return,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7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3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Run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init</a:t>
            </a:r>
            <a:r>
              <a:rPr lang="en-US" baseline="0" dirty="0" smtClean="0"/>
              <a:t> graphics and adding moles</a:t>
            </a:r>
            <a:endParaRPr lang="en-US" baseline="0" dirty="0" smtClean="0"/>
          </a:p>
          <a:p>
            <a:r>
              <a:rPr lang="en-US" baseline="0" dirty="0" err="1" smtClean="0"/>
              <a:t>MouseClicked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remove moles, increment score</a:t>
            </a:r>
          </a:p>
          <a:p>
            <a:r>
              <a:rPr lang="en-US" baseline="0" dirty="0" err="1" smtClean="0"/>
              <a:t>Ivars</a:t>
            </a:r>
            <a:r>
              <a:rPr lang="en-US" baseline="0" dirty="0" smtClean="0"/>
              <a:t>: label and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92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50B88-702E-5B42-B2AB-6FB6E0688395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1437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GObject</a:t>
            </a:r>
            <a:endParaRPr lang="en-US" baseline="0" dirty="0" smtClean="0"/>
          </a:p>
          <a:p>
            <a:r>
              <a:rPr lang="en-US" baseline="0" dirty="0" smtClean="0"/>
              <a:t>What’s the problem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Units</a:t>
            </a:r>
            <a:r>
              <a:rPr lang="en-US" baseline="0" dirty="0" smtClean="0"/>
              <a:t> = pixels</a:t>
            </a:r>
          </a:p>
          <a:p>
            <a:r>
              <a:rPr lang="en-US" baseline="0" dirty="0" smtClean="0"/>
              <a:t>Assignment 4</a:t>
            </a:r>
          </a:p>
          <a:p>
            <a:r>
              <a:rPr lang="en-US" baseline="0" dirty="0" smtClean="0"/>
              <a:t>Extra practice: UFO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78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3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35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8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9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32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26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6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Units</a:t>
            </a:r>
            <a:r>
              <a:rPr lang="en-US" baseline="0" dirty="0" smtClean="0"/>
              <a:t> = pixels</a:t>
            </a:r>
          </a:p>
          <a:p>
            <a:r>
              <a:rPr lang="en-US" baseline="0" dirty="0" smtClean="0"/>
              <a:t>Assignment 4</a:t>
            </a:r>
          </a:p>
          <a:p>
            <a:r>
              <a:rPr lang="en-US" baseline="0" dirty="0" smtClean="0"/>
              <a:t>Extra practice: UFO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90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8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1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3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07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9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8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79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41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values!  Different</a:t>
            </a:r>
            <a:r>
              <a:rPr lang="en-US" baseline="0" dirty="0" smtClean="0"/>
              <a:t>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35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93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59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118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48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120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42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74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Prints false!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80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123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336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</a:t>
            </a:r>
          </a:p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27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blue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7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126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01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47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</a:p>
          <a:p>
            <a:r>
              <a:rPr lang="en-US" dirty="0" smtClean="0"/>
              <a:t>(could return modified</a:t>
            </a:r>
            <a:r>
              <a:rPr lang="en-US" baseline="0" dirty="0" smtClean="0"/>
              <a:t> value)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94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204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65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44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780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3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how we can finish </a:t>
            </a:r>
            <a:r>
              <a:rPr lang="en-US" dirty="0" err="1" smtClean="0"/>
              <a:t>dribbleCastle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6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null like an “invalid mailing address” </a:t>
            </a:r>
            <a:r>
              <a:rPr lang="mr-IN" dirty="0" smtClean="0"/>
              <a:t>–</a:t>
            </a:r>
            <a:r>
              <a:rPr lang="en-US" baseline="0" dirty="0" smtClean="0"/>
              <a:t> if you try to send messages to it, your messages bounce because the address is invalid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36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45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new methods also have to be specifically named.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run, these methods are called by Java, not by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code!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9" Type="http://schemas.openxmlformats.org/officeDocument/2006/relationships/image" Target="../media/image4.png"/><Relationship Id="rId1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</a:t>
            </a:r>
            <a:r>
              <a:rPr lang="en-US" dirty="0" smtClean="0"/>
              <a:t>15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Events and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Events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 smtClean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 smtClean="0">
                <a:latin typeface="Consolas" charset="0"/>
              </a:rPr>
              <a:t> </a:t>
            </a:r>
            <a:r>
              <a:rPr lang="en-US" altLang="x-none" sz="2800" b="1" dirty="0" smtClean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 smtClean="0">
                <a:latin typeface="Consolas" charset="0"/>
              </a:rPr>
              <a:t>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smtClean="0">
                <a:latin typeface="Consolas" charset="0"/>
              </a:rPr>
              <a:t>   </a:t>
            </a: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Java runs this when program launches</a:t>
            </a: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</a:t>
            </a:r>
            <a:r>
              <a:rPr lang="en-US" altLang="x-none" sz="2800" b="1" dirty="0" smtClean="0">
                <a:solidFill>
                  <a:srgbClr val="7030A0"/>
                </a:solidFill>
                <a:latin typeface="Consolas" charset="0"/>
              </a:rPr>
              <a:t>ublic</a:t>
            </a:r>
            <a:r>
              <a:rPr lang="en-US" altLang="x-none" sz="2800" dirty="0" smtClean="0">
                <a:latin typeface="Consolas" charset="0"/>
              </a:rPr>
              <a:t> </a:t>
            </a:r>
            <a:r>
              <a:rPr lang="en-US" altLang="x-none" sz="2800" b="1" dirty="0" smtClean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 smtClean="0">
                <a:latin typeface="Consolas" charset="0"/>
              </a:rPr>
              <a:t> </a:t>
            </a:r>
            <a:r>
              <a:rPr lang="en-US" altLang="x-none" sz="2800" dirty="0" err="1" smtClean="0">
                <a:latin typeface="Consolas" charset="0"/>
              </a:rPr>
              <a:t>mouseClicked</a:t>
            </a:r>
            <a:r>
              <a:rPr lang="en-US" altLang="x-none" sz="2800" dirty="0" smtClean="0">
                <a:latin typeface="Consolas" charset="0"/>
              </a:rPr>
              <a:t>(</a:t>
            </a:r>
            <a:r>
              <a:rPr lang="en-US" altLang="x-none" sz="2800" dirty="0" err="1" smtClean="0">
                <a:latin typeface="Consolas" charset="0"/>
              </a:rPr>
              <a:t>MouseEvent</a:t>
            </a:r>
            <a:r>
              <a:rPr lang="en-US" altLang="x-none" sz="2800" dirty="0" smtClean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smtClean="0">
                <a:latin typeface="Consolas" charset="0"/>
              </a:rPr>
              <a:t>   </a:t>
            </a: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// Java runs this when mouse is clicked</a:t>
            </a: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smtClean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 smtClean="0">
                <a:latin typeface="Consolas" charset="0"/>
              </a:rPr>
              <a:t>mouseMoved</a:t>
            </a:r>
            <a:r>
              <a:rPr lang="en-US" altLang="x-none" sz="2800" dirty="0" smtClean="0">
                <a:latin typeface="Consolas" charset="0"/>
              </a:rPr>
              <a:t>(</a:t>
            </a:r>
            <a:r>
              <a:rPr lang="en-US" altLang="x-none" sz="2800" dirty="0" err="1" smtClean="0">
                <a:latin typeface="Consolas" charset="0"/>
              </a:rPr>
              <a:t>MouseEvent</a:t>
            </a:r>
            <a:r>
              <a:rPr lang="en-US" altLang="x-none" sz="2800" dirty="0" smtClean="0">
                <a:latin typeface="Consolas" charset="0"/>
              </a:rPr>
              <a:t> </a:t>
            </a:r>
            <a:r>
              <a:rPr lang="en-US" altLang="x-none" sz="2800" dirty="0">
                <a:latin typeface="Consolas" charset="0"/>
              </a:rPr>
              <a:t>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</a:t>
            </a:r>
            <a:r>
              <a:rPr lang="en-US" altLang="x-none" sz="2800" dirty="0" smtClean="0">
                <a:solidFill>
                  <a:srgbClr val="00B050"/>
                </a:solidFill>
                <a:latin typeface="Consolas" charset="0"/>
              </a:rPr>
              <a:t>moved</a:t>
            </a: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 smtClean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3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college(x);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X grew up, and went to college.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Bye everyone!  I’m going to college.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We’ll miss you, honey!  Don’t forget to call!  Don’t stay up too late!  Watch out for rogue bicyclists!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05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X grew up, and went to college.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8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x</a:t>
            </a:r>
            <a:r>
              <a:rPr lang="en-US" sz="3800" dirty="0" smtClean="0"/>
              <a:t> had an amazing college experience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45</a:t>
            </a:r>
            <a:endParaRPr lang="en-US" sz="5600" b="1" dirty="0">
              <a:solidFill>
                <a:srgbClr val="00B05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0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/>
              <a:t>...but ultimately returned home the same.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45</a:t>
            </a:r>
            <a:endParaRPr lang="en-US" sz="5600" b="1" dirty="0">
              <a:solidFill>
                <a:srgbClr val="00B05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(x);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but ultimately returned home the same.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baaaaack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And I’m still 27.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4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(x);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but ultimately returned home the same.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baaaaack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And I’m still 27.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 smtClean="0">
                <a:solidFill>
                  <a:sysClr val="windowText" lastClr="000000"/>
                </a:solidFill>
              </a:rPr>
              <a:t>Ohhhh</a:t>
            </a:r>
            <a:r>
              <a:rPr lang="en-US" sz="2600" dirty="0" smtClean="0">
                <a:solidFill>
                  <a:sysClr val="windowText" lastClr="000000"/>
                </a:solidFill>
              </a:rPr>
              <a:t> honey!  You’ll always be our little 27.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44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 smtClean="0"/>
              <a:t>rect</a:t>
            </a:r>
            <a:r>
              <a:rPr lang="en-US" sz="3800" dirty="0" smtClean="0"/>
              <a:t> grew up too, and also went to college.</a:t>
            </a:r>
            <a:endParaRPr lang="en-US" sz="3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Bye everyone!  I’m going to college.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 smtClean="0"/>
              <a:t>rect</a:t>
            </a:r>
            <a:r>
              <a:rPr lang="en-US" sz="3800" dirty="0" smtClean="0"/>
              <a:t> grew up too, and also went to college.</a:t>
            </a:r>
            <a:endParaRPr lang="en-US" sz="3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Bye everyone!  I’m going to college.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Not you too,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rect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We are empty nesters now</a:t>
            </a:r>
            <a:r>
              <a:rPr lang="mr-IN" sz="2600" dirty="0" smtClean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2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college2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box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Color.YELLOW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 smtClean="0"/>
              <a:t>rect</a:t>
            </a:r>
            <a:r>
              <a:rPr lang="en-US" sz="3800" dirty="0" smtClean="0"/>
              <a:t> also had an amazing college experience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college2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box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Types of Mouse Events</a:t>
            </a:r>
            <a:endParaRPr lang="en-US" altLang="x-none" dirty="0"/>
          </a:p>
        </p:txBody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There are many different types of mouse events.</a:t>
            </a:r>
            <a:endParaRPr lang="en-US" altLang="x-none" dirty="0"/>
          </a:p>
          <a:p>
            <a:pPr lvl="1"/>
            <a:r>
              <a:rPr lang="en-US" altLang="x-none" dirty="0"/>
              <a:t>Each takes the form:</a:t>
            </a:r>
            <a:br>
              <a:rPr lang="en-US" altLang="x-none" dirty="0"/>
            </a:br>
            <a:r>
              <a:rPr lang="en-US" altLang="x-none" sz="2000" dirty="0">
                <a:latin typeface="Consolas" charset="0"/>
              </a:rPr>
              <a:t>public void </a:t>
            </a:r>
            <a:r>
              <a:rPr lang="en-US" altLang="x-none" sz="2000" b="1" i="1" dirty="0" err="1">
                <a:latin typeface="Consolas" charset="0"/>
              </a:rPr>
              <a:t>eventMethodName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MouseEvent</a:t>
            </a:r>
            <a:r>
              <a:rPr lang="en-US" altLang="x-none" sz="2000" dirty="0">
                <a:latin typeface="Consolas" charset="0"/>
              </a:rPr>
              <a:t> event) { ...</a:t>
            </a:r>
          </a:p>
        </p:txBody>
      </p:sp>
      <p:graphicFrame>
        <p:nvGraphicFramePr>
          <p:cNvPr id="1229861" name="Group 37"/>
          <p:cNvGraphicFramePr>
            <a:graphicFrameLocks noGrp="1"/>
          </p:cNvGraphicFramePr>
          <p:nvPr/>
        </p:nvGraphicFramePr>
        <p:xfrm>
          <a:off x="533400" y="2641600"/>
          <a:ext cx="8077200" cy="2926080"/>
        </p:xfrm>
        <a:graphic>
          <a:graphicData uri="http://schemas.openxmlformats.org/drawingml/2006/table">
            <a:tbl>
              <a:tblPr/>
              <a:tblGrid>
                <a:gridCol w="2362200"/>
                <a:gridCol w="5715000"/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mouseMoved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mouseDragged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 while button is held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mousePressed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mouseReleased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lifted up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mouseClicked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and then released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mouseEntered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enters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mouseExited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leaves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6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rect</a:t>
            </a:r>
            <a:r>
              <a:rPr lang="en-US" sz="3600" dirty="0" smtClean="0"/>
              <a:t> also had an amazing college experience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smtClean="0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300" b="1" dirty="0" smtClean="0">
                <a:solidFill>
                  <a:srgbClr val="FF0000"/>
                </a:solidFill>
              </a:rPr>
              <a:t>Color = YELLOW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16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Color.YELLOW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but it returned home different.</a:t>
            </a:r>
            <a:endParaRPr lang="en-US" sz="3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college2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box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smtClean="0">
                <a:solidFill>
                  <a:sysClr val="windowText" lastClr="000000"/>
                </a:solidFill>
              </a:rPr>
              <a:t>I’m yellow!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 smtClean="0">
                <a:latin typeface="Courier" charset="0"/>
                <a:ea typeface="Courier" charset="0"/>
                <a:cs typeface="Courier" charset="0"/>
              </a:rPr>
              <a:t>Color.YELLOW</a:t>
            </a: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but it returned home different.</a:t>
            </a:r>
            <a:endParaRPr lang="en-US" sz="3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run</a:t>
            </a:r>
            <a:endParaRPr lang="en-US" sz="34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7030A0"/>
                </a:solidFill>
              </a:rPr>
              <a:t>college2</a:t>
            </a:r>
            <a:endParaRPr lang="en-US" sz="3400" b="1" dirty="0">
              <a:solidFill>
                <a:srgbClr val="7030A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box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smtClean="0">
                <a:solidFill>
                  <a:sysClr val="windowText" lastClr="000000"/>
                </a:solidFill>
              </a:rPr>
              <a:t>I’m yellow!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Callout 22"/>
          <p:cNvSpPr/>
          <p:nvPr/>
        </p:nvSpPr>
        <p:spPr>
          <a:xfrm>
            <a:off x="38474" y="3092388"/>
            <a:ext cx="2172067" cy="1700135"/>
          </a:xfrm>
          <a:prstGeom prst="wedgeEllipseCallout">
            <a:avLst>
              <a:gd name="adj1" fmla="val 50890"/>
              <a:gd name="adj2" fmla="val 41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Hey, what gives!  I’m yellow now too!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baaaaack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But now I’m yellow</a:t>
            </a:r>
            <a:r>
              <a:rPr lang="mr-IN" sz="2600" dirty="0" smtClean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baaaaack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But now I’m yellow</a:t>
            </a:r>
            <a:r>
              <a:rPr lang="mr-IN" sz="2600" smtClean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Oh my gosh</a:t>
            </a:r>
            <a:r>
              <a:rPr lang="mr-IN" sz="26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2600" dirty="0" smtClean="0">
                <a:solidFill>
                  <a:sysClr val="windowText" lastClr="000000"/>
                </a:solidFill>
              </a:rPr>
              <a:t>.what </a:t>
            </a:r>
            <a:r>
              <a:rPr lang="en-US" sz="2600" i="1" dirty="0" smtClean="0">
                <a:solidFill>
                  <a:sysClr val="windowText" lastClr="000000"/>
                </a:solidFill>
              </a:rPr>
              <a:t>happened</a:t>
            </a:r>
            <a:r>
              <a:rPr lang="en-US" sz="2600" dirty="0" smtClean="0">
                <a:solidFill>
                  <a:sysClr val="windowText" lastClr="000000"/>
                </a:solidFill>
              </a:rPr>
              <a:t> to you??!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9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You see, when a variable is passed as a parameter, the </a:t>
            </a:r>
            <a:r>
              <a:rPr lang="en-US" sz="3600" smtClean="0">
                <a:solidFill>
                  <a:srgbClr val="0070C0"/>
                </a:solidFill>
              </a:rPr>
              <a:t>value </a:t>
            </a:r>
            <a:r>
              <a:rPr lang="en-US" sz="3600" i="1" smtClean="0">
                <a:solidFill>
                  <a:srgbClr val="0070C0"/>
                </a:solidFill>
              </a:rPr>
              <a:t>inside its box</a:t>
            </a:r>
            <a:r>
              <a:rPr lang="en-US" sz="3600" smtClean="0">
                <a:solidFill>
                  <a:srgbClr val="0070C0"/>
                </a:solidFill>
              </a:rPr>
              <a:t> is copied and given to the method.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For primitives, we make a copy of their </a:t>
            </a:r>
            <a:r>
              <a:rPr lang="en-US" sz="3600" i="1" dirty="0" smtClean="0">
                <a:solidFill>
                  <a:srgbClr val="0070C0"/>
                </a:solidFill>
              </a:rPr>
              <a:t>actual value</a:t>
            </a:r>
            <a:r>
              <a:rPr lang="en-US" sz="3600" dirty="0" smtClean="0">
                <a:solidFill>
                  <a:srgbClr val="0070C0"/>
                </a:solidFill>
              </a:rPr>
              <a:t>.  Therefore, changes to a parameter do not affect the original. 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However, for objects we make a copy of their </a:t>
            </a:r>
            <a:r>
              <a:rPr lang="en-US" sz="3600" i="1" dirty="0" smtClean="0">
                <a:solidFill>
                  <a:srgbClr val="0070C0"/>
                </a:solidFill>
              </a:rPr>
              <a:t>location</a:t>
            </a:r>
            <a:r>
              <a:rPr lang="en-US" sz="3600" dirty="0" smtClean="0">
                <a:solidFill>
                  <a:srgbClr val="0070C0"/>
                </a:solidFill>
              </a:rPr>
              <a:t>.  So changes to the parameter </a:t>
            </a:r>
            <a:r>
              <a:rPr lang="en-US" sz="3600" i="1" dirty="0" smtClean="0">
                <a:solidFill>
                  <a:srgbClr val="0070C0"/>
                </a:solidFill>
              </a:rPr>
              <a:t>do affect the original</a:t>
            </a:r>
            <a:r>
              <a:rPr lang="en-US" sz="3600" dirty="0" smtClean="0">
                <a:solidFill>
                  <a:srgbClr val="0070C0"/>
                </a:solidFill>
              </a:rPr>
              <a:t>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3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The End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40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 vs.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Primitives </a:t>
            </a:r>
            <a:r>
              <a:rPr lang="en-US" dirty="0" smtClean="0"/>
              <a:t>store their </a:t>
            </a:r>
            <a:r>
              <a:rPr lang="en-US" i="1" dirty="0" smtClean="0"/>
              <a:t>actual value</a:t>
            </a:r>
            <a:r>
              <a:rPr lang="en-US" dirty="0" smtClean="0"/>
              <a:t> in their variable box.  You can compare values with == and !=, and the original does not change when passed as a parameter and changed.</a:t>
            </a:r>
          </a:p>
          <a:p>
            <a:r>
              <a:rPr lang="en-US" b="1" dirty="0" smtClean="0"/>
              <a:t>Objects</a:t>
            </a:r>
            <a:r>
              <a:rPr lang="en-US" dirty="0" smtClean="0"/>
              <a:t> store their </a:t>
            </a:r>
            <a:r>
              <a:rPr lang="en-US" i="1" dirty="0" smtClean="0"/>
              <a:t>location</a:t>
            </a:r>
            <a:r>
              <a:rPr lang="en-US" dirty="0" smtClean="0"/>
              <a:t> in their variable box.   You can’t compare properties of an object via ==, and the original </a:t>
            </a:r>
            <a:r>
              <a:rPr lang="en-US" i="1" dirty="0" smtClean="0"/>
              <a:t>does</a:t>
            </a:r>
            <a:r>
              <a:rPr lang="en-US" dirty="0" smtClean="0"/>
              <a:t> change when passed as a parameter and changed.</a:t>
            </a:r>
            <a:endParaRPr lang="en-US" b="1" dirty="0"/>
          </a:p>
          <a:p>
            <a:r>
              <a:rPr lang="en-US" b="1" dirty="0"/>
              <a:t>Primitives </a:t>
            </a:r>
            <a:r>
              <a:rPr lang="en-US" dirty="0"/>
              <a:t>are </a:t>
            </a:r>
            <a:r>
              <a:rPr lang="en-US" i="1" dirty="0"/>
              <a:t>passed by </a:t>
            </a:r>
            <a:r>
              <a:rPr lang="en-US" i="1" dirty="0" smtClean="0"/>
              <a:t>value</a:t>
            </a:r>
            <a:r>
              <a:rPr lang="en-US" dirty="0" smtClean="0"/>
              <a:t>, </a:t>
            </a:r>
            <a:r>
              <a:rPr lang="en-US" b="1" dirty="0" smtClean="0"/>
              <a:t>Objects </a:t>
            </a:r>
            <a:r>
              <a:rPr lang="en-US" dirty="0"/>
              <a:t>are </a:t>
            </a:r>
            <a:r>
              <a:rPr lang="en-US" i="1" dirty="0"/>
              <a:t>passed by </a:t>
            </a:r>
            <a:r>
              <a:rPr lang="en-US" i="1" dirty="0" smtClean="0"/>
              <a:t>reference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5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MouseEvent</a:t>
            </a:r>
            <a:r>
              <a:rPr lang="en-US" altLang="x-none" dirty="0" smtClean="0"/>
              <a:t> </a:t>
            </a:r>
            <a:r>
              <a:rPr lang="en-US" altLang="x-none" dirty="0"/>
              <a:t>O</a:t>
            </a:r>
            <a:r>
              <a:rPr lang="en-US" altLang="x-none" dirty="0" smtClean="0"/>
              <a:t>bjects</a:t>
            </a:r>
            <a:endParaRPr lang="en-US" altLang="x-none" dirty="0"/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800" dirty="0" smtClean="0"/>
          </a:p>
          <a:p>
            <a:r>
              <a:rPr lang="en-US" altLang="x-none" sz="2800" dirty="0" smtClean="0"/>
              <a:t>A </a:t>
            </a:r>
            <a:r>
              <a:rPr lang="en-US" altLang="x-none" sz="2800" dirty="0" err="1" smtClean="0">
                <a:latin typeface="Consolas" charset="0"/>
              </a:rPr>
              <a:t>MouseEvent</a:t>
            </a:r>
            <a:r>
              <a:rPr lang="en-US" altLang="x-none" sz="2800" dirty="0" smtClean="0"/>
              <a:t> contains information </a:t>
            </a:r>
            <a:r>
              <a:rPr lang="en-US" altLang="x-none" sz="2800" dirty="0"/>
              <a:t>about the event that just occurred:</a:t>
            </a:r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</p:txBody>
      </p:sp>
      <p:graphicFrame>
        <p:nvGraphicFramePr>
          <p:cNvPr id="123292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35671"/>
              </p:ext>
            </p:extLst>
          </p:nvPr>
        </p:nvGraphicFramePr>
        <p:xfrm>
          <a:off x="533400" y="3337560"/>
          <a:ext cx="8077200" cy="1097280"/>
        </p:xfrm>
        <a:graphic>
          <a:graphicData uri="http://schemas.openxmlformats.org/drawingml/2006/table">
            <a:tbl>
              <a:tblPr/>
              <a:tblGrid>
                <a:gridCol w="2362200"/>
                <a:gridCol w="5715000"/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37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 smtClean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Chapter 2: Friends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695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y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(x == 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Does this print out </a:t>
            </a:r>
            <a:r>
              <a:rPr lang="en-US" sz="3600" b="1" dirty="0" smtClean="0">
                <a:solidFill>
                  <a:srgbClr val="0070C0"/>
                </a:solidFill>
              </a:rPr>
              <a:t>true</a:t>
            </a:r>
            <a:r>
              <a:rPr lang="en-US" sz="3600" dirty="0" smtClean="0">
                <a:solidFill>
                  <a:srgbClr val="0070C0"/>
                </a:solidFill>
              </a:rPr>
              <a:t> or </a:t>
            </a:r>
            <a:r>
              <a:rPr lang="en-US" sz="3600" b="1" dirty="0" smtClean="0">
                <a:solidFill>
                  <a:srgbClr val="0070C0"/>
                </a:solidFill>
              </a:rPr>
              <a:t>false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2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1" y="2087254"/>
            <a:ext cx="6677884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882264" y="4821204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Does this print out </a:t>
            </a:r>
            <a:r>
              <a:rPr lang="en-US" sz="3600" b="1" dirty="0" smtClean="0">
                <a:solidFill>
                  <a:srgbClr val="0070C0"/>
                </a:solidFill>
              </a:rPr>
              <a:t>true</a:t>
            </a:r>
            <a:r>
              <a:rPr lang="en-US" sz="3600" dirty="0" smtClean="0">
                <a:solidFill>
                  <a:srgbClr val="0070C0"/>
                </a:solidFill>
              </a:rPr>
              <a:t> or </a:t>
            </a:r>
            <a:r>
              <a:rPr lang="en-US" sz="3600" b="1" dirty="0" smtClean="0">
                <a:solidFill>
                  <a:srgbClr val="0070C0"/>
                </a:solidFill>
              </a:rPr>
              <a:t>false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2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 smtClean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Chapter 3: Twins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729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y = x;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y +=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What is printed out?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9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oval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oval2 = oval1;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oval2.setColor(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add(oval2);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add(oval);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What color are oval and oval2?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 smtClean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200" dirty="0" smtClean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200" dirty="0" smtClean="0">
                <a:solidFill>
                  <a:schemeClr val="bg1"/>
                </a:solidFill>
                <a:latin typeface="Courier"/>
                <a:cs typeface="Courier"/>
              </a:rPr>
              <a:t> Chapter 4: Leaving the Nest</a:t>
            </a:r>
            <a:endParaRPr lang="en-US" sz="3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56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(x);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+=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What is printed out?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	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What color is </a:t>
            </a:r>
            <a:r>
              <a:rPr lang="en-US" sz="3600" dirty="0" err="1" smtClean="0">
                <a:solidFill>
                  <a:srgbClr val="0070C0"/>
                </a:solidFill>
              </a:rPr>
              <a:t>rect</a:t>
            </a:r>
            <a:r>
              <a:rPr lang="en-US" sz="3600" dirty="0" smtClean="0">
                <a:solidFill>
                  <a:srgbClr val="0070C0"/>
                </a:solidFill>
              </a:rPr>
              <a:t>?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 vs.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b="1" dirty="0" smtClean="0"/>
              <a:t>Primitives </a:t>
            </a:r>
            <a:r>
              <a:rPr lang="en-US" sz="4800" dirty="0" smtClean="0"/>
              <a:t>store their actual values.  </a:t>
            </a:r>
            <a:r>
              <a:rPr lang="en-US" sz="4800" b="1" dirty="0" smtClean="0"/>
              <a:t>Objects</a:t>
            </a:r>
            <a:r>
              <a:rPr lang="en-US" sz="4800" dirty="0" smtClean="0"/>
              <a:t> store their </a:t>
            </a:r>
            <a:r>
              <a:rPr lang="en-US" sz="4800" i="1" dirty="0" smtClean="0"/>
              <a:t>locations</a:t>
            </a:r>
            <a:r>
              <a:rPr lang="en-US" sz="4800" dirty="0" smtClean="0"/>
              <a:t>.</a:t>
            </a:r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dirty="0" smtClean="0"/>
              <a:t>This affects how your code behaves!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502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</a:t>
            </a:r>
            <a:r>
              <a:rPr lang="en-US" altLang="x-none" dirty="0" err="1" smtClean="0"/>
              <a:t>ClickForDaisies</a:t>
            </a:r>
            <a:endParaRPr lang="en-US" altLang="x-non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" y="1295400"/>
            <a:ext cx="7168155" cy="5181600"/>
          </a:xfrm>
        </p:spPr>
      </p:pic>
    </p:spTree>
    <p:extLst>
      <p:ext uri="{BB962C8B-B14F-4D97-AF65-F5344CB8AC3E}">
        <p14:creationId xmlns:p14="http://schemas.microsoft.com/office/powerpoint/2010/main" val="116557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getElementAt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 smtClean="0">
                <a:ea typeface="Courier" charset="0"/>
                <a:cs typeface="Courier" charset="0"/>
              </a:rPr>
              <a:t>getElementAt</a:t>
            </a:r>
            <a:r>
              <a:rPr lang="en-US" sz="3200" b="1" dirty="0" smtClean="0"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ea typeface="Courier" charset="0"/>
                <a:cs typeface="Courier" charset="0"/>
              </a:rPr>
              <a:t>returns a </a:t>
            </a:r>
            <a:r>
              <a:rPr lang="en-US" sz="3200" i="1" dirty="0" smtClean="0">
                <a:ea typeface="Courier" charset="0"/>
                <a:cs typeface="Courier" charset="0"/>
              </a:rPr>
              <a:t>reference</a:t>
            </a:r>
            <a:r>
              <a:rPr lang="en-US" sz="3200" dirty="0" smtClean="0">
                <a:ea typeface="Courier" charset="0"/>
                <a:cs typeface="Courier" charset="0"/>
              </a:rPr>
              <a:t> to an object.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(25, 25);</a:t>
            </a:r>
          </a:p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5231" y="5566929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0070C0"/>
                </a:solidFill>
              </a:rPr>
              <a:t>This prints </a:t>
            </a:r>
            <a:r>
              <a:rPr lang="en-US" sz="3600" b="1" smtClean="0">
                <a:solidFill>
                  <a:srgbClr val="0070C0"/>
                </a:solidFill>
              </a:rPr>
              <a:t>true</a:t>
            </a:r>
            <a:r>
              <a:rPr lang="en-US" sz="3600" smtClean="0">
                <a:solidFill>
                  <a:srgbClr val="0070C0"/>
                </a:solidFill>
              </a:rPr>
              <a:t>!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Null, Events and Instance Variables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Extra Practice: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Googley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Eyes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 smtClean="0"/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67504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Whack-A-Mole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revisit our Whack-A-Mole program to add some new functionality using what we just learned.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589237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6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Review: </a:t>
            </a:r>
            <a:r>
              <a:rPr lang="en-US" sz="3600" dirty="0" smtClean="0"/>
              <a:t>Null, Events and Instance Variables</a:t>
            </a:r>
          </a:p>
          <a:p>
            <a:r>
              <a:rPr lang="en-US" sz="3600" dirty="0" smtClean="0"/>
              <a:t>Extra Practice: </a:t>
            </a:r>
            <a:r>
              <a:rPr lang="en-US" sz="3600" dirty="0" err="1" smtClean="0"/>
              <a:t>Googley</a:t>
            </a:r>
            <a:r>
              <a:rPr lang="en-US" sz="3600" dirty="0" smtClean="0"/>
              <a:t> Eyes</a:t>
            </a:r>
            <a:endParaRPr lang="en-US" sz="3600" dirty="0" smtClean="0"/>
          </a:p>
          <a:p>
            <a:r>
              <a:rPr lang="en-US" sz="3600" dirty="0" smtClean="0"/>
              <a:t>A Boolean Aside</a:t>
            </a:r>
          </a:p>
          <a:p>
            <a:r>
              <a:rPr lang="en-US" sz="3600" dirty="0" smtClean="0"/>
              <a:t>Memory</a:t>
            </a:r>
          </a:p>
          <a:p>
            <a:r>
              <a:rPr lang="en-US" sz="3600" dirty="0" smtClean="0"/>
              <a:t>Revisiting Whack-A-Mole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 smtClean="0"/>
              <a:t>Good luck on the midterm!</a:t>
            </a:r>
          </a:p>
        </p:txBody>
      </p:sp>
    </p:spTree>
    <p:extLst>
      <p:ext uri="{BB962C8B-B14F-4D97-AF65-F5344CB8AC3E}">
        <p14:creationId xmlns:p14="http://schemas.microsoft.com/office/powerpoint/2010/main" val="20631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Doodler</a:t>
            </a:r>
            <a:endParaRPr lang="en-US" altLang="x-non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" y="1295400"/>
            <a:ext cx="7168155" cy="5181600"/>
          </a:xfrm>
        </p:spPr>
      </p:pic>
    </p:spTree>
    <p:extLst>
      <p:ext uri="{BB962C8B-B14F-4D97-AF65-F5344CB8AC3E}">
        <p14:creationId xmlns:p14="http://schemas.microsoft.com/office/powerpoint/2010/main" val="143973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Doodler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3753678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mouseDragged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err="1" smtClean="0">
                <a:latin typeface="Consolas" charset="0"/>
              </a:rPr>
              <a:t>MouseEvent</a:t>
            </a:r>
            <a:r>
              <a:rPr lang="en-US" altLang="x-none" dirty="0" smtClean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   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double </a:t>
            </a:r>
            <a:r>
              <a:rPr lang="en-US" altLang="x-none" dirty="0" err="1" smtClean="0">
                <a:latin typeface="Consolas" charset="0"/>
              </a:rPr>
              <a:t>mouseX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dirty="0" err="1" smtClean="0">
                <a:latin typeface="Consolas" charset="0"/>
              </a:rPr>
              <a:t>event.getX</a:t>
            </a:r>
            <a:r>
              <a:rPr lang="en-US" altLang="x-none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 smtClean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mouseY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dirty="0" err="1" smtClean="0">
                <a:latin typeface="Consolas" charset="0"/>
              </a:rPr>
              <a:t>event.getY</a:t>
            </a:r>
            <a:r>
              <a:rPr lang="en-US" altLang="x-none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 smtClean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rectX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dirty="0" err="1" smtClean="0">
                <a:latin typeface="Consolas" charset="0"/>
              </a:rPr>
              <a:t>mouseX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mr-IN" altLang="x-none" dirty="0" smtClean="0">
                <a:latin typeface="Consolas" charset="0"/>
              </a:rPr>
              <a:t>–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i="1" dirty="0" smtClean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 smtClean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 smtClean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rectY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dirty="0" err="1" smtClean="0">
                <a:latin typeface="Consolas" charset="0"/>
              </a:rPr>
              <a:t>mouseY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mr-IN" altLang="x-none" dirty="0" smtClean="0">
                <a:latin typeface="Consolas" charset="0"/>
              </a:rPr>
              <a:t>–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i="1" dirty="0" smtClean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 smtClean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</a:t>
            </a:r>
            <a:r>
              <a:rPr lang="en-US" altLang="x-none" dirty="0" err="1" smtClean="0">
                <a:latin typeface="Consolas" charset="0"/>
              </a:rPr>
              <a:t>GRect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rect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dirty="0" smtClean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GRect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err="1" smtClean="0">
                <a:latin typeface="Consolas" charset="0"/>
              </a:rPr>
              <a:t>rectX</a:t>
            </a:r>
            <a:r>
              <a:rPr lang="en-US" altLang="x-none" dirty="0" smtClean="0">
                <a:latin typeface="Consolas" charset="0"/>
              </a:rPr>
              <a:t>, </a:t>
            </a:r>
            <a:r>
              <a:rPr lang="en-US" altLang="x-none" dirty="0" err="1" smtClean="0">
                <a:latin typeface="Consolas" charset="0"/>
              </a:rPr>
              <a:t>rectY</a:t>
            </a:r>
            <a:r>
              <a:rPr lang="en-US" altLang="x-none" dirty="0" smtClean="0">
                <a:latin typeface="Consolas" charset="0"/>
              </a:rPr>
              <a:t>, SIZE, 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</a:t>
            </a:r>
            <a:r>
              <a:rPr lang="en-US" altLang="x-none" dirty="0" err="1" smtClean="0">
                <a:latin typeface="Consolas" charset="0"/>
              </a:rPr>
              <a:t>rect.setFilled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smtClean="0">
                <a:latin typeface="Consolas" charset="0"/>
              </a:rPr>
              <a:t>   add(</a:t>
            </a:r>
            <a:r>
              <a:rPr lang="en-US" altLang="x-none" dirty="0" err="1" smtClean="0">
                <a:latin typeface="Consolas" charset="0"/>
              </a:rPr>
              <a:t>rect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latin typeface="Consolas" charset="0"/>
              </a:rPr>
              <a:t>}</a:t>
            </a:r>
            <a:endParaRPr lang="en-US" altLang="x-none" dirty="0">
              <a:latin typeface="Consola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20147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</a:rPr>
              <a:t>What if we wanted the </a:t>
            </a:r>
            <a:r>
              <a:rPr lang="en-US" sz="3200" i="1" dirty="0" smtClean="0">
                <a:solidFill>
                  <a:srgbClr val="0070C0"/>
                </a:solidFill>
              </a:rPr>
              <a:t>same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GRect</a:t>
            </a:r>
            <a:r>
              <a:rPr lang="en-US" sz="3200" dirty="0" smtClean="0">
                <a:solidFill>
                  <a:srgbClr val="0070C0"/>
                </a:solidFill>
              </a:rPr>
              <a:t> to track the mouse, instead of making a new one each time?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Instance Variables</a:t>
            </a:r>
            <a:endParaRPr lang="en-US" altLang="x-none" dirty="0"/>
          </a:p>
        </p:txBody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sz="2300" dirty="0" smtClean="0">
                <a:latin typeface="Consolas" charset="0"/>
              </a:rPr>
              <a:t>private </a:t>
            </a:r>
            <a:r>
              <a:rPr lang="en-US" altLang="x-none" sz="2300" b="1" i="1" dirty="0">
                <a:latin typeface="Consolas" charset="0"/>
              </a:rPr>
              <a:t>type name</a:t>
            </a:r>
            <a:r>
              <a:rPr lang="en-US" altLang="x-none" sz="2300" dirty="0">
                <a:latin typeface="Consolas" charset="0"/>
              </a:rPr>
              <a:t>;  </a:t>
            </a:r>
            <a:r>
              <a:rPr lang="en-US" altLang="x-none" sz="2300" dirty="0">
                <a:solidFill>
                  <a:srgbClr val="008000"/>
                </a:solidFill>
                <a:latin typeface="Consolas" charset="0"/>
              </a:rPr>
              <a:t>// declared outside of </a:t>
            </a:r>
            <a:r>
              <a:rPr lang="en-US" altLang="x-none" sz="2300" dirty="0" smtClean="0">
                <a:solidFill>
                  <a:srgbClr val="008000"/>
                </a:solidFill>
                <a:latin typeface="Consolas" charset="0"/>
              </a:rPr>
              <a:t>any method</a:t>
            </a:r>
            <a:endParaRPr lang="en-US" altLang="x-none" sz="2300" dirty="0">
              <a:solidFill>
                <a:srgbClr val="008000"/>
              </a:solidFill>
              <a:latin typeface="Consolas" charset="0"/>
            </a:endParaRPr>
          </a:p>
          <a:p>
            <a:endParaRPr lang="en-US" altLang="x-none" b="1" dirty="0">
              <a:latin typeface="Consolas" charset="0"/>
            </a:endParaRPr>
          </a:p>
          <a:p>
            <a:r>
              <a:rPr lang="en-US" altLang="x-none" b="1" dirty="0" smtClean="0"/>
              <a:t>Instance variable</a:t>
            </a:r>
            <a:r>
              <a:rPr lang="en-US" altLang="x-none" dirty="0" smtClean="0"/>
              <a:t>: </a:t>
            </a:r>
            <a:r>
              <a:rPr lang="en-US" altLang="x-none" dirty="0"/>
              <a:t>A variable that </a:t>
            </a:r>
            <a:r>
              <a:rPr lang="en-US" altLang="x-none" dirty="0" smtClean="0"/>
              <a:t>lives outside of any method.</a:t>
            </a:r>
            <a:endParaRPr lang="en-US" altLang="x-none" dirty="0"/>
          </a:p>
          <a:p>
            <a:pPr lvl="1"/>
            <a:r>
              <a:rPr lang="en-US" altLang="x-none" sz="2400" dirty="0" smtClean="0"/>
              <a:t>The </a:t>
            </a:r>
            <a:r>
              <a:rPr lang="en-US" altLang="x-none" sz="2400" i="1" dirty="0"/>
              <a:t>scope</a:t>
            </a:r>
            <a:r>
              <a:rPr lang="en-US" altLang="x-none" sz="2400" dirty="0"/>
              <a:t> of </a:t>
            </a:r>
            <a:r>
              <a:rPr lang="en-US" altLang="x-none" sz="2400" dirty="0" smtClean="0"/>
              <a:t>an instance variable is </a:t>
            </a:r>
            <a:r>
              <a:rPr lang="en-US" altLang="x-none" sz="2400" dirty="0"/>
              <a:t>throughout an entire </a:t>
            </a:r>
            <a:r>
              <a:rPr lang="en-US" altLang="x-none" sz="2400" dirty="0" smtClean="0"/>
              <a:t>file (class</a:t>
            </a:r>
            <a:r>
              <a:rPr lang="en-US" altLang="x-none" sz="2400" dirty="0"/>
              <a:t>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dirty="0" smtClean="0"/>
              <a:t>Useful for data that must persist throughout the program, or that cannot be stored as local variables or parameters (event handlers).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i="1" dirty="0" smtClean="0">
                <a:solidFill>
                  <a:srgbClr val="8C1515"/>
                </a:solidFill>
              </a:rPr>
              <a:t>It is bad style to overuse instance </a:t>
            </a:r>
            <a:r>
              <a:rPr lang="en-US" altLang="x-none" sz="2400" i="1" dirty="0" smtClean="0">
                <a:solidFill>
                  <a:srgbClr val="8C1515"/>
                </a:solidFill>
              </a:rPr>
              <a:t>variables</a:t>
            </a:r>
            <a:endParaRPr lang="en-US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6721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61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</a:t>
            </a:r>
            <a:r>
              <a:rPr lang="en-US" altLang="x-none" dirty="0" err="1" smtClean="0"/>
              <a:t>MouseTracker</a:t>
            </a:r>
            <a:endParaRPr lang="en-US" altLang="x-non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" y="1295400"/>
            <a:ext cx="7168155" cy="5181600"/>
          </a:xfrm>
        </p:spPr>
      </p:pic>
    </p:spTree>
    <p:extLst>
      <p:ext uri="{BB962C8B-B14F-4D97-AF65-F5344CB8AC3E}">
        <p14:creationId xmlns:p14="http://schemas.microsoft.com/office/powerpoint/2010/main" val="15981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Whack-A-Mole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used instance </a:t>
            </a:r>
            <a:r>
              <a:rPr lang="en-US" dirty="0" smtClean="0"/>
              <a:t>variables and events to make Whack-A-Mole!</a:t>
            </a:r>
          </a:p>
          <a:p>
            <a:r>
              <a:rPr lang="en-US" dirty="0" smtClean="0"/>
              <a:t>A mole should appear every second at a random location, and stop once the user has gotten at least 10 points.</a:t>
            </a:r>
          </a:p>
          <a:p>
            <a:r>
              <a:rPr lang="en-US" dirty="0" smtClean="0"/>
              <a:t>If the user clicks a mole, remove it and increase their score by 1</a:t>
            </a:r>
          </a:p>
          <a:p>
            <a:r>
              <a:rPr lang="en-US" dirty="0" smtClean="0"/>
              <a:t>There should be a </a:t>
            </a:r>
            <a:r>
              <a:rPr lang="en-US" dirty="0" err="1" smtClean="0"/>
              <a:t>GLabel</a:t>
            </a:r>
            <a:r>
              <a:rPr lang="en-US" dirty="0" smtClean="0"/>
              <a:t> in the left corner showing their score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3370472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Exception</a:t>
            </a:r>
          </a:p>
        </p:txBody>
      </p:sp>
      <p:sp>
        <p:nvSpPr>
          <p:cNvPr id="123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If the user clicks an area with no mole, the program crashes.</a:t>
            </a:r>
          </a:p>
          <a:p>
            <a:pPr lvl="1"/>
            <a:r>
              <a:rPr lang="en-US" altLang="x-none" dirty="0"/>
              <a:t>A program crash in Java is called an </a:t>
            </a:r>
            <a:r>
              <a:rPr lang="en-US" altLang="x-none" b="1" dirty="0"/>
              <a:t>exception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When you get an </a:t>
            </a:r>
            <a:r>
              <a:rPr lang="en-US" altLang="x-none" dirty="0" smtClean="0"/>
              <a:t>exception, Eclipse </a:t>
            </a:r>
            <a:r>
              <a:rPr lang="en-US" altLang="x-none" dirty="0"/>
              <a:t>shows red error text.</a:t>
            </a:r>
          </a:p>
          <a:p>
            <a:pPr lvl="1"/>
            <a:r>
              <a:rPr lang="en-US" altLang="x-none" dirty="0"/>
              <a:t>The error text shows the </a:t>
            </a:r>
            <a:r>
              <a:rPr lang="en-US" altLang="x-none" dirty="0" smtClean="0"/>
              <a:t>line number </a:t>
            </a:r>
            <a:r>
              <a:rPr lang="en-US" altLang="x-none" dirty="0"/>
              <a:t>where the error occurred</a:t>
            </a:r>
            <a:r>
              <a:rPr lang="en-US" altLang="x-none" dirty="0" smtClean="0"/>
              <a:t>.</a:t>
            </a:r>
            <a:endParaRPr lang="en-US" altLang="x-none" dirty="0"/>
          </a:p>
          <a:p>
            <a:pPr lvl="1"/>
            <a:r>
              <a:rPr lang="en-US" altLang="x-none" dirty="0"/>
              <a:t>Why did this error happen?</a:t>
            </a:r>
          </a:p>
          <a:p>
            <a:pPr lvl="1"/>
            <a:r>
              <a:rPr lang="en-US" altLang="x-none" dirty="0"/>
              <a:t>How can we avoid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3881718"/>
            <a:ext cx="9144000" cy="28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3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</a:p>
          <a:p>
            <a:r>
              <a:rPr lang="en-US" dirty="0" smtClean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Animation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Events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Breakout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653" y="2362791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64079" y="3445775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Whack-A-Null?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Whack-A-Null?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20147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Problem: </a:t>
            </a:r>
            <a:r>
              <a:rPr lang="en-US" sz="3600" b="1" dirty="0" smtClean="0">
                <a:solidFill>
                  <a:srgbClr val="0070C0"/>
                </a:solidFill>
              </a:rPr>
              <a:t>mole</a:t>
            </a:r>
            <a:r>
              <a:rPr lang="en-US" sz="3600" dirty="0" smtClean="0">
                <a:solidFill>
                  <a:srgbClr val="0070C0"/>
                </a:solidFill>
              </a:rPr>
              <a:t> may be null if the user doesn’t click on a mole!  Removing null will crash </a:t>
            </a:r>
            <a:r>
              <a:rPr lang="en-US" sz="3600" dirty="0" smtClean="0">
                <a:solidFill>
                  <a:srgbClr val="0070C0"/>
                </a:solidFill>
                <a:sym typeface="Wingdings"/>
              </a:rPr>
              <a:t>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7200" y="2876365"/>
            <a:ext cx="750163" cy="24591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Whack-A-Mole!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event) 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if (mole != null) {</a:t>
            </a:r>
          </a:p>
          <a:p>
            <a:pPr marL="0" indent="0">
              <a:buNone/>
            </a:pP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remove(mole);	</a:t>
            </a:r>
          </a:p>
          <a:p>
            <a:pPr marL="0" indent="0">
              <a:buNone/>
            </a:pP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("Score: " + score</a:t>
            </a: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8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</a:t>
            </a:r>
            <a:r>
              <a:rPr lang="en-US" dirty="0" err="1" smtClean="0"/>
              <a:t>DribbleCastle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wrote a program called </a:t>
            </a:r>
            <a:r>
              <a:rPr lang="en-US" b="1" dirty="0" err="1" smtClean="0"/>
              <a:t>DribbleCastle</a:t>
            </a:r>
            <a:r>
              <a:rPr lang="en-US" dirty="0" smtClean="0"/>
              <a:t> that simulates wet sand falling and forming cool shapes.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 smtClean="0"/>
              <a:t>But we left out one part: how do we stop the animation if one dribble collides with another?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30" y="3027285"/>
            <a:ext cx="5508140" cy="39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DribbleCastle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dropOneDribble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() {	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dribble =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makeDribble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add(dribble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);	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(!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hasHitBottom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(dribble)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&amp;&amp; 				    !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hasHitSomethingElse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(dribble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)) {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	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dribble.move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(0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, Y_VELOCITY);			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 pause(PAUSE_TIME);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7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DribbleCastle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dropOneDribble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{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dribble =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makeDribble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add(dribble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while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(!</a:t>
            </a:r>
            <a:r>
              <a:rPr lang="en-US" sz="22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hasHitBottom</a:t>
            </a:r>
            <a:r>
              <a:rPr lang="en-US" sz="22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(dribble)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&amp;&amp; 				    !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hasHitSomethingElse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(dribble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)) {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dribble.move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Y_VELOCITY);			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pause(PAUSE_TIME);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DribbleCastle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dropOneDribble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{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dribble =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makeDribble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add(dribble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while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(!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hasHitBottom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(dribble)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&amp;&amp; 				    !</a:t>
            </a:r>
            <a:r>
              <a:rPr lang="en-US" sz="22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hasHitSomethingElse</a:t>
            </a:r>
            <a:r>
              <a:rPr lang="en-US" sz="22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(dribble</a:t>
            </a:r>
            <a:r>
              <a:rPr lang="en-US" sz="22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dribble.move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Y_VELOCITY);			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pause(PAUSE_TIME);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200" b="1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9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hasHitSomethingElse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hasHitSomethingElse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dribble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+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dribble.getWidth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/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2.0;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checkY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dribble.getY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+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dribble.getHeight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+ 1;	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hit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checkY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hit !=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73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hasHitSomethingElse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hasHitSomethingElse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dribble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+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dribble.getWidth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/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2.0;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checkY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dribble.getY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+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dribble.getHeight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 + 1;	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hit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checkX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checkY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hit !=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746376" y="4181383"/>
            <a:ext cx="1651247" cy="16512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60125" y="6152854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0070C0"/>
                </a:solidFill>
              </a:rPr>
              <a:t>Check if something is here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/>
          <p:cNvCxnSpPr>
            <a:endCxn id="4" idx="4"/>
          </p:cNvCxnSpPr>
          <p:nvPr/>
        </p:nvCxnSpPr>
        <p:spPr>
          <a:xfrm flipV="1">
            <a:off x="4008268" y="5832630"/>
            <a:ext cx="563732" cy="5126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Null, Events and Instance Variables</a:t>
            </a:r>
          </a:p>
          <a:p>
            <a:r>
              <a:rPr lang="en-US" sz="3600" dirty="0" smtClean="0"/>
              <a:t>Extra Practice: </a:t>
            </a:r>
            <a:r>
              <a:rPr lang="en-US" sz="3600" dirty="0" err="1" smtClean="0"/>
              <a:t>Googley</a:t>
            </a:r>
            <a:r>
              <a:rPr lang="en-US" sz="3600" dirty="0" smtClean="0"/>
              <a:t> Eyes</a:t>
            </a:r>
            <a:endParaRPr lang="en-US" sz="3600" dirty="0" smtClean="0"/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13645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Review: </a:t>
            </a:r>
            <a:r>
              <a:rPr lang="en-US" sz="3600" dirty="0" smtClean="0"/>
              <a:t>Null, Events and Instance Variables</a:t>
            </a:r>
          </a:p>
          <a:p>
            <a:r>
              <a:rPr lang="en-US" sz="3600" dirty="0" smtClean="0"/>
              <a:t>Extra Practice: </a:t>
            </a:r>
            <a:r>
              <a:rPr lang="en-US" sz="3600" dirty="0" err="1" smtClean="0"/>
              <a:t>Googley</a:t>
            </a:r>
            <a:r>
              <a:rPr lang="en-US" sz="3600" dirty="0" smtClean="0"/>
              <a:t> Eyes</a:t>
            </a:r>
            <a:endParaRPr lang="en-US" sz="3600" dirty="0" smtClean="0"/>
          </a:p>
          <a:p>
            <a:r>
              <a:rPr lang="en-US" sz="3600" dirty="0" smtClean="0"/>
              <a:t>A Boolean Aside</a:t>
            </a:r>
          </a:p>
          <a:p>
            <a:r>
              <a:rPr lang="en-US" sz="3600" dirty="0" smtClean="0"/>
              <a:t>Memory</a:t>
            </a:r>
          </a:p>
          <a:p>
            <a:r>
              <a:rPr lang="en-US" sz="3600" dirty="0" smtClean="0"/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Practice: </a:t>
            </a:r>
            <a:r>
              <a:rPr lang="en-US" dirty="0" err="1" smtClean="0"/>
              <a:t>GoogleyEyes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write a program called </a:t>
            </a:r>
            <a:r>
              <a:rPr lang="en-US" b="1" dirty="0" err="1" smtClean="0"/>
              <a:t>GoogleyEyes</a:t>
            </a:r>
            <a:r>
              <a:rPr lang="en-US" dirty="0" smtClean="0"/>
              <a:t> that draws eyes whose pupils follow the user’s mouse vertically as it moves around.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9630"/>
            <a:ext cx="4733497" cy="3421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23" y="2929630"/>
            <a:ext cx="4733497" cy="3421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207">
            <a:off x="2974019" y="3463401"/>
            <a:ext cx="517123" cy="517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207">
            <a:off x="7520864" y="5258170"/>
            <a:ext cx="517123" cy="5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Null, Events and Instance Variables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Extra Practice: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Googley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Eyes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/>
              <a:t>A Boolean Aside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20013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is one helpful property of how Java evaluates </a:t>
            </a:r>
            <a:r>
              <a:rPr lang="en-US" dirty="0" err="1" smtClean="0"/>
              <a:t>boolean</a:t>
            </a:r>
            <a:r>
              <a:rPr lang="en-US" dirty="0" smtClean="0"/>
              <a:t> expressions, called </a:t>
            </a:r>
            <a:r>
              <a:rPr lang="en-US" b="1" dirty="0" smtClean="0"/>
              <a:t>short-circuit evaluation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When evaluating </a:t>
            </a:r>
            <a:r>
              <a:rPr lang="en-US" dirty="0" err="1" smtClean="0"/>
              <a:t>boolean</a:t>
            </a:r>
            <a:r>
              <a:rPr lang="en-US" dirty="0" smtClean="0"/>
              <a:t> expressions, Java only evaluates </a:t>
            </a:r>
            <a:r>
              <a:rPr lang="en-US" i="1" dirty="0" smtClean="0"/>
              <a:t>as much of the expression as it needs to </a:t>
            </a:r>
            <a:r>
              <a:rPr lang="en-US" dirty="0" smtClean="0"/>
              <a:t>in order to evaluate it to be true or false.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6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22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“”!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114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what about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&gt; 0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&amp;&amp;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(0) == 'A')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51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(0) == 'A'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652528"/>
            <a:ext cx="5113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Java only executes this if the first part is </a:t>
            </a:r>
            <a:r>
              <a:rPr lang="en-US" sz="3600" b="1" dirty="0" smtClean="0">
                <a:solidFill>
                  <a:srgbClr val="0070C0"/>
                </a:solidFill>
              </a:rPr>
              <a:t>true</a:t>
            </a:r>
            <a:r>
              <a:rPr lang="en-US" sz="3600" dirty="0" smtClean="0">
                <a:solidFill>
                  <a:srgbClr val="0070C0"/>
                </a:solidFill>
              </a:rPr>
              <a:t>!  This means it never crashes.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1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(x, y);</a:t>
            </a: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98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(x, y); </a:t>
            </a:r>
            <a:r>
              <a:rPr lang="en-US" sz="21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</a:t>
            </a:r>
            <a:r>
              <a:rPr lang="en-US" sz="21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null!</a:t>
            </a:r>
            <a:endParaRPr lang="en-US" sz="2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 smtClean="0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04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what about 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== null 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|| 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242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Null, Events and Instance Variables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Extra Practice: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Googley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Eyes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12673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Boolean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what about 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== 0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652528"/>
            <a:ext cx="5113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Java only executes this if the first part is </a:t>
            </a:r>
            <a:r>
              <a:rPr lang="en-US" sz="3600" b="1" dirty="0" smtClean="0">
                <a:solidFill>
                  <a:srgbClr val="0070C0"/>
                </a:solidFill>
              </a:rPr>
              <a:t>false</a:t>
            </a:r>
            <a:r>
              <a:rPr lang="en-US" sz="3600" dirty="0" smtClean="0">
                <a:solidFill>
                  <a:srgbClr val="0070C0"/>
                </a:solidFill>
              </a:rPr>
              <a:t>!  This means it never crashes.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57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Null, Events and Instance Variables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Extra Practice: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Googley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Eyes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 smtClean="0"/>
              <a:t>Memory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8322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</a:t>
            </a:r>
            <a:r>
              <a:rPr lang="en-US" sz="4000" dirty="0" smtClean="0">
                <a:solidFill>
                  <a:srgbClr val="010000"/>
                </a:solidFill>
                <a:latin typeface="Chalkboard" charset="0"/>
                <a:cs typeface="Chalkboard" charset="0"/>
              </a:rPr>
              <a:t>Chris </a:t>
            </a:r>
            <a:r>
              <a:rPr lang="en-US" sz="4000" dirty="0" err="1" smtClean="0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</a:t>
            </a:r>
            <a:r>
              <a:rPr lang="en-US" sz="4000" dirty="0" smtClean="0">
                <a:solidFill>
                  <a:srgbClr val="010000"/>
                </a:solidFill>
                <a:latin typeface="Chalkboard" charset="0"/>
                <a:cs typeface="Chalkboard" charset="0"/>
              </a:rPr>
              <a:t>Chris </a:t>
            </a:r>
            <a:r>
              <a:rPr lang="en-US" sz="4000" dirty="0" err="1" smtClean="0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7868" y="3462291"/>
            <a:ext cx="3027285" cy="1242874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1668" y="3832087"/>
            <a:ext cx="3165629" cy="873078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14548" y="5557421"/>
            <a:ext cx="2752077" cy="523783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14548" y="5440363"/>
            <a:ext cx="2752077" cy="707886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184500" y="4744344"/>
            <a:ext cx="30121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 smtClean="0">
                <a:solidFill>
                  <a:srgbClr val="7030A0"/>
                </a:solidFill>
                <a:latin typeface="Chalkboard" charset="0"/>
                <a:cs typeface="Chalkboard" charset="0"/>
              </a:rPr>
              <a:t>Nick Troccoli</a:t>
            </a:r>
            <a:endParaRPr lang="en-US" sz="4000" dirty="0">
              <a:solidFill>
                <a:srgbClr val="7030A0"/>
              </a:solidFill>
              <a:latin typeface="Chalkboard" charset="0"/>
              <a:cs typeface="Chalkboard" charset="0"/>
            </a:endParaRP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269232" y="2624694"/>
            <a:ext cx="22668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400" dirty="0" smtClean="0">
                <a:solidFill>
                  <a:srgbClr val="7030A0"/>
                </a:solidFill>
                <a:latin typeface="Chalkboard" charset="0"/>
                <a:cs typeface="Chalkboard" charset="0"/>
              </a:rPr>
              <a:t>origin</a:t>
            </a:r>
            <a:endParaRPr lang="en-US" sz="6400" dirty="0">
              <a:solidFill>
                <a:srgbClr val="7030A0"/>
              </a:solidFill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80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Chapter 1: Birth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3973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17424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a variable x was born!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x;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15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a variable x was born!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x;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 was a primitive variable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x;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Aww</a:t>
            </a:r>
            <a:r>
              <a:rPr lang="mr-IN" sz="30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3000" dirty="0" smtClean="0">
                <a:solidFill>
                  <a:sysClr val="windowText" lastClr="000000"/>
                </a:solidFill>
              </a:rPr>
              <a:t>!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5973192" y="1870598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It’s so </a:t>
            </a:r>
            <a:r>
              <a:rPr lang="en-US" sz="3000" dirty="0" err="1" smtClean="0">
                <a:solidFill>
                  <a:sysClr val="windowText" lastClr="000000"/>
                </a:solidFill>
              </a:rPr>
              <a:t>cuuuute</a:t>
            </a:r>
            <a:r>
              <a:rPr lang="en-US" sz="3000" dirty="0" smtClean="0">
                <a:solidFill>
                  <a:sysClr val="windowText" lastClr="000000"/>
                </a:solidFill>
              </a:rPr>
              <a:t>!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1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and its parents loved it very much.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x;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3000" dirty="0" smtClean="0">
                <a:solidFill>
                  <a:sysClr val="windowText" lastClr="000000"/>
                </a:solidFill>
              </a:rPr>
              <a:t>. value 27!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1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/>
              <a:t>Review: </a:t>
            </a:r>
            <a:r>
              <a:rPr lang="en-US" sz="3600" dirty="0" smtClean="0"/>
              <a:t>Null, Events and Instance Variables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Extra Practice: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Googley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Eyes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11172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and its parents loved it very much.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x = 27;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3000" dirty="0" smtClean="0">
                <a:solidFill>
                  <a:sysClr val="windowText" lastClr="000000"/>
                </a:solidFill>
              </a:rPr>
              <a:t>. value 27!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7600" y="3886200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4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 few years later, the parents decided to have another variable.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09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000" dirty="0" smtClean="0"/>
              <a:t>…</a:t>
            </a:r>
            <a:r>
              <a:rPr lang="en-US" sz="4000" dirty="0" smtClean="0"/>
              <a:t>and a variable </a:t>
            </a:r>
            <a:r>
              <a:rPr lang="en-US" sz="4000" dirty="0" err="1" smtClean="0"/>
              <a:t>rect</a:t>
            </a:r>
            <a:r>
              <a:rPr lang="en-US" sz="4000" dirty="0" smtClean="0"/>
              <a:t> was born!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9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err="1" smtClean="0"/>
              <a:t>rect</a:t>
            </a:r>
            <a:r>
              <a:rPr lang="en-US" sz="4200" dirty="0" smtClean="0"/>
              <a:t> was an object variable</a:t>
            </a:r>
            <a:r>
              <a:rPr lang="mr-IN" sz="4200" dirty="0" smtClean="0"/>
              <a:t>…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Who’s a cute </a:t>
            </a:r>
            <a:r>
              <a:rPr lang="en-US" sz="30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3000" dirty="0" smtClean="0">
                <a:solidFill>
                  <a:sysClr val="windowText" lastClr="000000"/>
                </a:solidFill>
              </a:rPr>
              <a:t>???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5973192" y="2431114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ysClr val="windowText" lastClr="000000"/>
                </a:solidFill>
              </a:rPr>
              <a:t>It’s so square!</a:t>
            </a:r>
            <a:endParaRPr lang="en-US" sz="3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and its parents loved it very much.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2400" dirty="0" smtClean="0">
                <a:solidFill>
                  <a:sysClr val="windowText" lastClr="000000"/>
                </a:solidFill>
              </a:rPr>
              <a:t>. a big, strong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!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7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and its parents loved it very much.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2400" dirty="0" smtClean="0">
                <a:solidFill>
                  <a:sysClr val="windowText" lastClr="000000"/>
                </a:solidFill>
              </a:rPr>
              <a:t>. a big, strong </a:t>
            </a:r>
            <a:r>
              <a:rPr lang="en-US" sz="2400" smtClean="0">
                <a:solidFill>
                  <a:sysClr val="windowText" lastClr="000000"/>
                </a:solidFill>
              </a:rPr>
              <a:t>GRect!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9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194482" cy="26483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That box isn’t big enough to store everything about a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600" dirty="0" smtClean="0"/>
              <a:t>…</a:t>
            </a:r>
            <a:r>
              <a:rPr lang="en-US" sz="3600" dirty="0" smtClean="0"/>
              <a:t>but </a:t>
            </a:r>
            <a:r>
              <a:rPr lang="en-US" sz="3600" dirty="0" err="1" smtClean="0"/>
              <a:t>rect’s</a:t>
            </a:r>
            <a:r>
              <a:rPr lang="en-US" sz="3600" dirty="0" smtClean="0"/>
              <a:t> box was not big enough for an object!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183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so they stored the information in a bigger box somewhere else.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(0, 0, 50, 50);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9752"/>
            <a:ext cx="3379935" cy="3348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300" y="4618609"/>
            <a:ext cx="1339048" cy="1298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50" y="1890943"/>
            <a:ext cx="6563850" cy="41536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851626">
            <a:off x="5831256" y="4361660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smtClean="0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2287052"/>
            <a:ext cx="2121327" cy="15991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rgbClr val="FF0000"/>
                </a:solidFill>
              </a:rPr>
              <a:t>x = 0, y = 0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width = 50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height = 50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4947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Chapter 2: Friends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248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x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y = 27;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FF0000"/>
                </a:solidFill>
              </a:rPr>
              <a:t>x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  <a:endParaRPr lang="en-US" sz="4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Null </a:t>
            </a:r>
            <a:r>
              <a:rPr lang="en-US" sz="2800" dirty="0" smtClean="0"/>
              <a:t>is a special variable value that </a:t>
            </a:r>
            <a:r>
              <a:rPr lang="en-US" sz="2800" u="sng" dirty="0" smtClean="0"/>
              <a:t>objects</a:t>
            </a:r>
            <a:r>
              <a:rPr lang="en-US" sz="2800" dirty="0" smtClean="0"/>
              <a:t> can have that means “nothing”.  </a:t>
            </a:r>
            <a:r>
              <a:rPr lang="en-US" sz="2800" u="sng" dirty="0" smtClean="0"/>
              <a:t>Primitives</a:t>
            </a:r>
            <a:r>
              <a:rPr lang="en-US" sz="2800" dirty="0" smtClean="0"/>
              <a:t> cannot be null.</a:t>
            </a:r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dirty="0" smtClean="0"/>
              <a:t>If a method returns an object, it can return </a:t>
            </a:r>
            <a:r>
              <a:rPr lang="en-US" sz="2800" b="1" dirty="0" smtClean="0"/>
              <a:t>null</a:t>
            </a:r>
            <a:r>
              <a:rPr lang="en-US" sz="2800" dirty="0" smtClean="0"/>
              <a:t> to signify “nothing”. (just say </a:t>
            </a:r>
            <a:r>
              <a:rPr lang="en-US" sz="2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  <a:r>
              <a:rPr lang="en-US" sz="2800" dirty="0" smtClean="0"/>
              <a:t>)</a:t>
            </a:r>
          </a:p>
          <a:p>
            <a:pPr marL="0" indent="0">
              <a:buNone/>
            </a:pP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may be a </a:t>
            </a:r>
            <a:r>
              <a:rPr lang="en-US" sz="22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 or null if nothing at (x, y)</a:t>
            </a:r>
          </a:p>
          <a:p>
            <a:pPr marL="0" indent="0">
              <a:buNone/>
            </a:pP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maybeAnObject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(x, y);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Objects have the value </a:t>
            </a:r>
            <a:r>
              <a:rPr lang="en-US" sz="2800" b="1" dirty="0" smtClean="0"/>
              <a:t>null</a:t>
            </a:r>
            <a:r>
              <a:rPr lang="en-US" sz="2800" dirty="0" smtClean="0"/>
              <a:t> before being initialized.</a:t>
            </a:r>
          </a:p>
          <a:p>
            <a:pPr marL="0" indent="0">
              <a:buNone/>
            </a:pPr>
            <a:endParaRPr lang="en-US" altLang="x-none" sz="1900" b="1" dirty="0" smtClean="0"/>
          </a:p>
          <a:p>
            <a:pPr marL="0" indent="0">
              <a:buNone/>
            </a:pP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Scanner </a:t>
            </a:r>
            <a:r>
              <a:rPr lang="en-US" altLang="x-none" b="1" dirty="0" err="1" smtClean="0">
                <a:latin typeface="Courier" charset="0"/>
                <a:ea typeface="Courier" charset="0"/>
                <a:cs typeface="Courier" charset="0"/>
              </a:rPr>
              <a:t>myScanner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initially 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579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x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y = 27;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FF0000"/>
                </a:solidFill>
              </a:rPr>
              <a:t>x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7089559" y="2034093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Hi!  I’m y.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x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y = 27;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FF0000"/>
                </a:solidFill>
              </a:rPr>
              <a:t>x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7021861" y="1831198"/>
            <a:ext cx="2054441" cy="129503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We have the same value!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6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 smtClean="0"/>
              <a:t>…</a:t>
            </a:r>
            <a:r>
              <a:rPr lang="en-US" sz="3400" dirty="0" smtClean="0"/>
              <a:t>x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 smtClean="0">
                <a:latin typeface="Courier" charset="0"/>
                <a:ea typeface="Courier" charset="0"/>
                <a:cs typeface="Courier" charset="0"/>
              </a:rPr>
              <a:t> y = 27;</a:t>
            </a:r>
            <a:endParaRPr lang="en-US" sz="6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 smtClean="0">
                <a:solidFill>
                  <a:srgbClr val="00B050"/>
                </a:solidFill>
              </a:rPr>
              <a:t>27</a:t>
            </a:r>
            <a:endParaRPr lang="en-US" sz="12000" b="1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FF0000"/>
                </a:solidFill>
              </a:rPr>
              <a:t>x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smtClean="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4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/>
              <a:t>They can use == to compare values.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 smtClean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4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4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00B050"/>
                </a:solidFill>
              </a:rPr>
              <a:t>27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x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00B050"/>
                </a:solidFill>
              </a:rPr>
              <a:t>27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75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/>
              <a:t>They can use == to compare values.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 smtClean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4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4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00B050"/>
                </a:solidFill>
              </a:rPr>
              <a:t>27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x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smtClean="0">
                <a:solidFill>
                  <a:srgbClr val="00B050"/>
                </a:solidFill>
              </a:rPr>
              <a:t>27</a:t>
            </a:r>
            <a:endParaRPr lang="en-US" sz="6500" b="1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 smtClean="0">
                <a:solidFill>
                  <a:srgbClr val="FF0000"/>
                </a:solidFill>
              </a:rPr>
              <a:t>❤️</a:t>
            </a:r>
            <a:endParaRPr lang="en-US" sz="8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0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See “A Variable Love Story” for more...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7494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</a:t>
            </a:r>
            <a:r>
              <a:rPr lang="en-US" sz="3400" dirty="0" err="1" smtClean="0"/>
              <a:t>ect</a:t>
            </a:r>
            <a:r>
              <a:rPr lang="en-US" sz="3400" dirty="0" smtClean="0"/>
              <a:t> also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 smtClean="0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r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24</a:t>
            </a:r>
            <a:endParaRPr lang="en-US" sz="2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 smtClean="0"/>
              <a:t>Rect</a:t>
            </a:r>
            <a:r>
              <a:rPr lang="en-US" sz="3400" dirty="0" smtClean="0"/>
              <a:t> also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 smtClean="0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r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24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7345345" y="2237156"/>
            <a:ext cx="1699860" cy="9132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Hi!  I’m r.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 smtClean="0"/>
              <a:t>Rect</a:t>
            </a:r>
            <a:r>
              <a:rPr lang="en-US" sz="3400" dirty="0" smtClean="0"/>
              <a:t> also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 smtClean="0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r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24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2495959" y="3443167"/>
            <a:ext cx="4522603" cy="1581592"/>
          </a:xfrm>
          <a:prstGeom prst="wedgeEllipseCallout">
            <a:avLst>
              <a:gd name="adj1" fmla="val 40547"/>
              <a:gd name="adj2" fmla="val -51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It looks like </a:t>
            </a:r>
            <a:r>
              <a:rPr lang="en-US" sz="2600" smtClean="0">
                <a:solidFill>
                  <a:sysClr val="windowText" lastClr="000000"/>
                </a:solidFill>
              </a:rPr>
              <a:t>we have the same size, location, everything!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7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 smtClean="0"/>
              <a:t>Rect</a:t>
            </a:r>
            <a:r>
              <a:rPr lang="en-US" sz="3400" dirty="0" smtClean="0"/>
              <a:t> also makes a new friend!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 smtClean="0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r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B050"/>
                </a:solidFill>
              </a:rPr>
              <a:t>See location 24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smtClean="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2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You can check if something is null using == and !=.</a:t>
            </a:r>
          </a:p>
          <a:p>
            <a:pPr marL="0" indent="0">
              <a:buNone/>
            </a:pP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may be a </a:t>
            </a:r>
            <a:r>
              <a:rPr lang="en-US" sz="22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 or null if nothing at (x, y)</a:t>
            </a:r>
          </a:p>
          <a:p>
            <a:pPr marL="0" indent="0">
              <a:buNone/>
            </a:pP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maybeAnObject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(x, y);</a:t>
            </a:r>
            <a:endParaRPr lang="en-US" altLang="x-none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maybeAnObject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!= 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do something with </a:t>
            </a:r>
            <a:r>
              <a:rPr lang="en-US" sz="22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maybeAnObject</a:t>
            </a:r>
            <a:endParaRPr lang="en-US" sz="22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null </a:t>
            </a:r>
            <a:r>
              <a:rPr lang="mr-IN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nothing at that location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7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But when they use == to compare values...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393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87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2476697" y="2465146"/>
            <a:ext cx="4522603" cy="1581592"/>
          </a:xfrm>
          <a:prstGeom prst="wedgeEllipseCallout">
            <a:avLst>
              <a:gd name="adj1" fmla="val -38757"/>
              <a:gd name="adj2" fmla="val 77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26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2600" dirty="0" smtClean="0">
                <a:solidFill>
                  <a:sysClr val="windowText" lastClr="000000"/>
                </a:solidFill>
              </a:rPr>
              <a:t>but</a:t>
            </a:r>
            <a:r>
              <a:rPr lang="mr-IN" sz="2600" dirty="0" smtClean="0">
                <a:solidFill>
                  <a:sysClr val="windowText" lastClr="000000"/>
                </a:solidFill>
              </a:rPr>
              <a:t>…</a:t>
            </a:r>
            <a:r>
              <a:rPr lang="en-US" sz="2600" dirty="0" smtClean="0">
                <a:solidFill>
                  <a:sysClr val="windowText" lastClr="000000"/>
                </a:solidFill>
              </a:rPr>
              <a:t>but I thought we had so much in common!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72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 smtClean="0">
                <a:solidFill>
                  <a:srgbClr val="FF0000"/>
                </a:solidFill>
              </a:rPr>
              <a:t>💔</a:t>
            </a:r>
            <a:endParaRPr lang="en-US" sz="8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3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9187" y="2276539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You see, == compares what is in </a:t>
            </a:r>
            <a:r>
              <a:rPr lang="en-US" sz="3600" i="1" dirty="0" smtClean="0">
                <a:solidFill>
                  <a:srgbClr val="0070C0"/>
                </a:solidFill>
              </a:rPr>
              <a:t>each variable’s box.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7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9187" y="2617809"/>
            <a:ext cx="5113538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rgbClr val="0070C0"/>
                </a:solidFill>
              </a:rPr>
              <a:t>Primitives store their </a:t>
            </a:r>
            <a:r>
              <a:rPr lang="en-US" sz="3600" i="1" smtClean="0">
                <a:solidFill>
                  <a:srgbClr val="0070C0"/>
                </a:solidFill>
              </a:rPr>
              <a:t>actual value </a:t>
            </a:r>
            <a:r>
              <a:rPr lang="en-US" sz="3600" smtClean="0">
                <a:solidFill>
                  <a:srgbClr val="0070C0"/>
                </a:solidFill>
              </a:rPr>
              <a:t>in their box.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5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9187" y="2386828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But objects store the </a:t>
            </a:r>
            <a:r>
              <a:rPr lang="en-US" sz="3600" i="1" dirty="0" smtClean="0">
                <a:solidFill>
                  <a:srgbClr val="0070C0"/>
                </a:solidFill>
              </a:rPr>
              <a:t>location</a:t>
            </a:r>
            <a:r>
              <a:rPr lang="en-US" sz="3600" dirty="0" smtClean="0">
                <a:solidFill>
                  <a:srgbClr val="0070C0"/>
                </a:solidFill>
              </a:rPr>
              <a:t> where all </a:t>
            </a:r>
            <a:r>
              <a:rPr lang="en-US" sz="3600" smtClean="0">
                <a:solidFill>
                  <a:srgbClr val="0070C0"/>
                </a:solidFill>
              </a:rPr>
              <a:t>their information lives.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9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something goes wrong.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 smtClean="0">
                <a:solidFill>
                  <a:srgbClr val="FF0000"/>
                </a:solidFill>
              </a:rPr>
              <a:t>r</a:t>
            </a:r>
            <a:endParaRPr lang="en-US" sz="3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24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9186" y="2386828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This means == on objects compares their </a:t>
            </a:r>
            <a:r>
              <a:rPr lang="en-US" sz="3600" i="1" dirty="0" smtClean="0">
                <a:solidFill>
                  <a:srgbClr val="0070C0"/>
                </a:solidFill>
              </a:rPr>
              <a:t>locations</a:t>
            </a:r>
            <a:r>
              <a:rPr lang="en-US" sz="3600" dirty="0" smtClean="0">
                <a:solidFill>
                  <a:srgbClr val="0070C0"/>
                </a:solidFill>
              </a:rPr>
              <a:t>, which is not what we want here!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Chapter 3: Twins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959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One day, they wanted a twin.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int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9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Calling methods on an object that is </a:t>
            </a:r>
            <a:r>
              <a:rPr lang="en-US" sz="2800" b="1" dirty="0" smtClean="0"/>
              <a:t>null</a:t>
            </a:r>
            <a:r>
              <a:rPr lang="en-US" sz="2800" dirty="0" smtClean="0"/>
              <a:t> will crash your program!</a:t>
            </a:r>
          </a:p>
          <a:p>
            <a:pPr marL="0" indent="0">
              <a:buNone/>
            </a:pPr>
            <a:endParaRPr lang="en-US" sz="2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may be a </a:t>
            </a:r>
            <a:r>
              <a:rPr lang="en-US" sz="22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 or null if nothing at (x, y)</a:t>
            </a:r>
          </a:p>
          <a:p>
            <a:pPr marL="0" indent="0">
              <a:buNone/>
            </a:pP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maybeAnObject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sz="2200" b="1" dirty="0" err="1" smtClean="0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altLang="x-none" sz="2200" b="1" dirty="0" smtClean="0">
                <a:latin typeface="Courier" charset="0"/>
                <a:ea typeface="Courier" charset="0"/>
                <a:cs typeface="Courier" charset="0"/>
              </a:rPr>
              <a:t>(x, y);</a:t>
            </a:r>
            <a:endParaRPr lang="en-US" altLang="x-none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maybeAnObject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!= 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2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200" b="1" dirty="0" err="1">
                <a:latin typeface="Courier" charset="0"/>
                <a:ea typeface="Courier" charset="0"/>
                <a:cs typeface="Courier" charset="0"/>
              </a:rPr>
              <a:t>maybeAnObject.getX</a:t>
            </a:r>
            <a:r>
              <a:rPr lang="en-US" sz="2200" b="1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sz="2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22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OK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2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200" b="1" dirty="0" err="1" smtClean="0">
                <a:latin typeface="Courier" charset="0"/>
                <a:ea typeface="Courier" charset="0"/>
                <a:cs typeface="Courier" charset="0"/>
              </a:rPr>
              <a:t>maybeAnObject.getX</a:t>
            </a: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sz="22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CRASH!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2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x2 = x;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One day, they wanted a twin.</a:t>
            </a:r>
            <a:endParaRPr lang="en-US" sz="3800" dirty="0"/>
          </a:p>
        </p:txBody>
      </p:sp>
      <p:sp>
        <p:nvSpPr>
          <p:cNvPr id="14" name="Oval Callout 13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int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78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x2 = x;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 x2 was born!</a:t>
            </a:r>
            <a:endParaRPr lang="en-US" sz="3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int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7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x2 += 2;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29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But let’s increment this one by 2.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1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x2 += 2;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29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3986074" y="1635774"/>
            <a:ext cx="4522603" cy="1581592"/>
          </a:xfrm>
          <a:prstGeom prst="wedgeEllipseCallout">
            <a:avLst>
              <a:gd name="adj1" fmla="val -6368"/>
              <a:gd name="adj2" fmla="val 176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Cool, I’m 29 now!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x2 += 2;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29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2521259" y="1538119"/>
            <a:ext cx="4522603" cy="1581592"/>
          </a:xfrm>
          <a:prstGeom prst="wedgeEllipseCallout">
            <a:avLst>
              <a:gd name="adj1" fmla="val -37972"/>
              <a:gd name="adj2" fmla="val 152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And I’m still 27!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/>
              <a:t>Then, they wanted a twin for </a:t>
            </a:r>
            <a:r>
              <a:rPr lang="en-US" sz="3800" dirty="0" err="1" smtClean="0"/>
              <a:t>rect</a:t>
            </a:r>
            <a:r>
              <a:rPr lang="en-US" sz="3800" dirty="0" smtClean="0"/>
              <a:t>, too.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 smtClean="0"/>
              <a:t>…</a:t>
            </a:r>
            <a:r>
              <a:rPr lang="en-US" sz="3800" dirty="0" smtClean="0"/>
              <a:t>so rect2 was born!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 smtClean="0">
                <a:solidFill>
                  <a:sysClr val="windowText" lastClr="000000"/>
                </a:solidFill>
              </a:rPr>
              <a:t>GRect</a:t>
            </a:r>
            <a:r>
              <a:rPr lang="en-US" sz="2600" dirty="0" smtClean="0">
                <a:solidFill>
                  <a:sysClr val="windowText" lastClr="000000"/>
                </a:solidFill>
              </a:rPr>
              <a:t>!  Let’s make another one.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5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But let’s make this one BLUE.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08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600" dirty="0" smtClean="0"/>
              <a:t>…</a:t>
            </a:r>
            <a:r>
              <a:rPr lang="en-US" sz="3600" dirty="0" smtClean="0"/>
              <a:t>so they went to location 5 and changed the color to blue.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smtClean="0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600" b="1" dirty="0" smtClean="0">
                <a:solidFill>
                  <a:srgbClr val="FF0000"/>
                </a:solidFill>
              </a:rPr>
              <a:t>Color = BLUE</a:t>
            </a:r>
          </a:p>
          <a:p>
            <a:r>
              <a:rPr lang="en-US" sz="2600" b="1" dirty="0" smtClean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5237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mtClean="0"/>
              <a:t>Events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 smtClean="0"/>
              <a:t>event</a:t>
            </a:r>
            <a:r>
              <a:rPr lang="en-US" altLang="x-none" sz="2800" dirty="0" smtClean="0"/>
              <a:t>: Some external stimulus that your program can respond to.</a:t>
            </a:r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 smtClean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 smtClean="0"/>
          </a:p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 smtClean="0"/>
              <a:t>event-driven programming</a:t>
            </a:r>
            <a:r>
              <a:rPr lang="en-US" altLang="x-none" sz="2800" dirty="0" smtClean="0"/>
              <a:t>: A coding style (common in graphical programs) where your code is executed in response to user events.</a:t>
            </a:r>
            <a:endParaRPr lang="en-US" altLang="x-none" sz="2800" dirty="0"/>
          </a:p>
        </p:txBody>
      </p:sp>
      <p:pic>
        <p:nvPicPr>
          <p:cNvPr id="18435" name="Picture 5" descr="event-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t="41006" r="63087" b="31671"/>
          <a:stretch>
            <a:fillRect/>
          </a:stretch>
        </p:blipFill>
        <p:spPr bwMode="auto">
          <a:xfrm>
            <a:off x="3695700" y="2477145"/>
            <a:ext cx="1752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5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3450128" y="1295400"/>
            <a:ext cx="4522603" cy="1581592"/>
          </a:xfrm>
          <a:prstGeom prst="wedgeEllipseCallout">
            <a:avLst>
              <a:gd name="adj1" fmla="val 15616"/>
              <a:gd name="adj2" fmla="val 150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Cool, I’m blue!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5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2305917" y="2267040"/>
            <a:ext cx="2859160" cy="1292905"/>
          </a:xfrm>
          <a:prstGeom prst="wedgeEllipseCallout">
            <a:avLst>
              <a:gd name="adj1" fmla="val -36795"/>
              <a:gd name="adj2" fmla="val 125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smtClean="0">
                <a:solidFill>
                  <a:sysClr val="windowText" lastClr="000000"/>
                </a:solidFill>
              </a:rPr>
              <a:t>Hey, why am I blue TOO?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5793" y="1143000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You see, when you set one variable equal to another, the value </a:t>
            </a:r>
            <a:r>
              <a:rPr lang="en-US" sz="3600" i="1" dirty="0" smtClean="0">
                <a:solidFill>
                  <a:srgbClr val="0070C0"/>
                </a:solidFill>
              </a:rPr>
              <a:t>in its box</a:t>
            </a:r>
            <a:r>
              <a:rPr lang="en-US" sz="3600" dirty="0" smtClean="0">
                <a:solidFill>
                  <a:srgbClr val="0070C0"/>
                </a:solidFill>
              </a:rPr>
              <a:t> is copied over.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For primitive variables, this just means we copy their value.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8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But for objects, we copy its </a:t>
            </a:r>
            <a:r>
              <a:rPr lang="en-US" sz="3600" i="1" dirty="0" smtClean="0">
                <a:solidFill>
                  <a:srgbClr val="0070C0"/>
                </a:solidFill>
              </a:rPr>
              <a:t>location</a:t>
            </a:r>
            <a:r>
              <a:rPr lang="en-US" sz="3600" dirty="0" smtClean="0">
                <a:solidFill>
                  <a:srgbClr val="0070C0"/>
                </a:solidFill>
              </a:rPr>
              <a:t> instead.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5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5793" y="1198485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Therefore, both </a:t>
            </a:r>
            <a:r>
              <a:rPr lang="en-US" sz="3600" dirty="0" err="1" smtClean="0">
                <a:solidFill>
                  <a:srgbClr val="0070C0"/>
                </a:solidFill>
              </a:rPr>
              <a:t>rect</a:t>
            </a:r>
            <a:r>
              <a:rPr lang="en-US" sz="3600" dirty="0" smtClean="0">
                <a:solidFill>
                  <a:srgbClr val="0070C0"/>
                </a:solidFill>
              </a:rPr>
              <a:t> and rect2 think their information is at location 5.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943" y="1173650"/>
            <a:ext cx="857582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When you change information for an object, you go to its location first, and then update </a:t>
            </a:r>
            <a:r>
              <a:rPr lang="en-US" sz="3600" smtClean="0">
                <a:solidFill>
                  <a:srgbClr val="0070C0"/>
                </a:solidFill>
              </a:rPr>
              <a:t>the information.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But something went wrong</a:t>
            </a:r>
            <a:r>
              <a:rPr lang="mr-IN" sz="3800" dirty="0" smtClean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 smtClean="0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smtClean="0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See location 5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942" y="1182527"/>
            <a:ext cx="8769657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Since </a:t>
            </a:r>
            <a:r>
              <a:rPr lang="en-US" sz="3600" dirty="0" err="1" smtClean="0">
                <a:solidFill>
                  <a:srgbClr val="0070C0"/>
                </a:solidFill>
              </a:rPr>
              <a:t>rect</a:t>
            </a:r>
            <a:r>
              <a:rPr lang="en-US" sz="3600" dirty="0" smtClean="0">
                <a:solidFill>
                  <a:srgbClr val="0070C0"/>
                </a:solidFill>
              </a:rPr>
              <a:t> and rect2 reference the same location, when you change information for one of them, it changes for both!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9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Chapter 4: Leaving the Nest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956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4200" b="1" dirty="0" smtClean="0">
                <a:latin typeface="Courier" charset="0"/>
                <a:ea typeface="Courier" charset="0"/>
                <a:cs typeface="Courier" charset="0"/>
              </a:rPr>
              <a:t>ollege(x);</a:t>
            </a: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X grew up, and went to college.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rgbClr val="FF0000"/>
                </a:solidFill>
              </a:rPr>
              <a:t>x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 smtClean="0">
                <a:solidFill>
                  <a:srgbClr val="00B050"/>
                </a:solidFill>
              </a:rPr>
              <a:t>27</a:t>
            </a:r>
            <a:endParaRPr lang="en-US" sz="5600" b="1" dirty="0">
              <a:solidFill>
                <a:srgbClr val="00B05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ysClr val="windowText" lastClr="000000"/>
                </a:solidFill>
              </a:rPr>
              <a:t>Bye everyone!  I’m going to college.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1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2828</TotalTime>
  <Words>3709</Words>
  <Application>Microsoft Macintosh PowerPoint</Application>
  <PresentationFormat>On-screen Show (4:3)</PresentationFormat>
  <Paragraphs>974</Paragraphs>
  <Slides>133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6" baseType="lpstr">
      <vt:lpstr>Andale Mono</vt:lpstr>
      <vt:lpstr>Calibri</vt:lpstr>
      <vt:lpstr>Chalkboard</vt:lpstr>
      <vt:lpstr>Consolas</vt:lpstr>
      <vt:lpstr>Courier</vt:lpstr>
      <vt:lpstr>Mangal</vt:lpstr>
      <vt:lpstr>ＭＳ Ｐゴシック</vt:lpstr>
      <vt:lpstr>Tahoma</vt:lpstr>
      <vt:lpstr>Times New Roman</vt:lpstr>
      <vt:lpstr>Verdana</vt:lpstr>
      <vt:lpstr>Wingdings</vt:lpstr>
      <vt:lpstr>Arial</vt:lpstr>
      <vt:lpstr>DarkRedTop</vt:lpstr>
      <vt:lpstr>CS 106A, Lecture 15 Events and Memory</vt:lpstr>
      <vt:lpstr>PowerPoint Presentation</vt:lpstr>
      <vt:lpstr>Plan for Today</vt:lpstr>
      <vt:lpstr>Plan for Today</vt:lpstr>
      <vt:lpstr>Plan for Today</vt:lpstr>
      <vt:lpstr>Null</vt:lpstr>
      <vt:lpstr>Null</vt:lpstr>
      <vt:lpstr>Null</vt:lpstr>
      <vt:lpstr>Events</vt:lpstr>
      <vt:lpstr>Events</vt:lpstr>
      <vt:lpstr>Types of Mouse Events</vt:lpstr>
      <vt:lpstr>MouseEvent Objects</vt:lpstr>
      <vt:lpstr>Example: ClickForDaisies</vt:lpstr>
      <vt:lpstr>Example: Doodler</vt:lpstr>
      <vt:lpstr>Doodler</vt:lpstr>
      <vt:lpstr>Instance Variables</vt:lpstr>
      <vt:lpstr>Example: MouseTracker</vt:lpstr>
      <vt:lpstr>Whack-A-Mole</vt:lpstr>
      <vt:lpstr>Exception</vt:lpstr>
      <vt:lpstr>Whack-A-Null?</vt:lpstr>
      <vt:lpstr>Whack-A-Null?</vt:lpstr>
      <vt:lpstr>Whack-A-Mole!</vt:lpstr>
      <vt:lpstr>Revisiting DribbleCastle</vt:lpstr>
      <vt:lpstr>DribbleCastle</vt:lpstr>
      <vt:lpstr>DribbleCastle</vt:lpstr>
      <vt:lpstr>DribbleCastle</vt:lpstr>
      <vt:lpstr>hasHitSomethingElse</vt:lpstr>
      <vt:lpstr>hasHitSomethingElse</vt:lpstr>
      <vt:lpstr>Plan for Today</vt:lpstr>
      <vt:lpstr>Extra Practice: GoogleyEyes</vt:lpstr>
      <vt:lpstr>Plan for Today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Plan for Today</vt:lpstr>
      <vt:lpstr>PowerPoint Presentation</vt:lpstr>
      <vt:lpstr>PowerPoint Presentation</vt:lpstr>
      <vt:lpstr>PowerPoint Presentation</vt:lpstr>
      <vt:lpstr>PowerPoint Presentation</vt:lpstr>
      <vt:lpstr>…a variable x was born!</vt:lpstr>
      <vt:lpstr>…a variable x was born!</vt:lpstr>
      <vt:lpstr>x was a primitive variable…</vt:lpstr>
      <vt:lpstr>…and its parents loved it very much.</vt:lpstr>
      <vt:lpstr>…and its parents loved it very much.</vt:lpstr>
      <vt:lpstr>PowerPoint Presentation</vt:lpstr>
      <vt:lpstr>…and a variable rect was born!</vt:lpstr>
      <vt:lpstr>rect was an object variable…</vt:lpstr>
      <vt:lpstr>…and its parents loved it very much.</vt:lpstr>
      <vt:lpstr>…and its parents loved it very much.</vt:lpstr>
      <vt:lpstr>…but rect’s box was not big enough for an object!</vt:lpstr>
      <vt:lpstr>…so they stored the information in a bigger box somewhere else.</vt:lpstr>
      <vt:lpstr>PowerPoint Presentation</vt:lpstr>
      <vt:lpstr>…x makes a new friend!</vt:lpstr>
      <vt:lpstr>…x makes a new friend!</vt:lpstr>
      <vt:lpstr>…x makes a new friend!</vt:lpstr>
      <vt:lpstr>…x makes a new friend!</vt:lpstr>
      <vt:lpstr>They can use == to compare values.</vt:lpstr>
      <vt:lpstr>They can use == to compare values.</vt:lpstr>
      <vt:lpstr>PowerPoint Presentation</vt:lpstr>
      <vt:lpstr>rect also makes a new friend!</vt:lpstr>
      <vt:lpstr>Rect also makes a new friend!</vt:lpstr>
      <vt:lpstr>Rect also makes a new friend!</vt:lpstr>
      <vt:lpstr>Rect also makes a new friend!</vt:lpstr>
      <vt:lpstr>PowerPoint Presentation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PowerPoint Presentation</vt:lpstr>
      <vt:lpstr>One day, they wanted a twin.</vt:lpstr>
      <vt:lpstr>One day, they wanted a twin.</vt:lpstr>
      <vt:lpstr>…so x2 was born!</vt:lpstr>
      <vt:lpstr>…so x2 was born!</vt:lpstr>
      <vt:lpstr>…so x2 was born!</vt:lpstr>
      <vt:lpstr>…so x2 was born!</vt:lpstr>
      <vt:lpstr>Then, they wanted a twin for rect, too.</vt:lpstr>
      <vt:lpstr>…so rect2 was born!</vt:lpstr>
      <vt:lpstr>…so rect2 was born!</vt:lpstr>
      <vt:lpstr>…so rect2 was born!</vt:lpstr>
      <vt:lpstr>…so they went to location 5 and changed the color to blue.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PowerPoint Presentation</vt:lpstr>
      <vt:lpstr>X grew up, and went to college.</vt:lpstr>
      <vt:lpstr>X grew up, and went to college.</vt:lpstr>
      <vt:lpstr>X grew up, and went to college.</vt:lpstr>
      <vt:lpstr>x had an amazing college experience…</vt:lpstr>
      <vt:lpstr>...but ultimately returned home the same.</vt:lpstr>
      <vt:lpstr>…but ultimately returned home the same.</vt:lpstr>
      <vt:lpstr>…but ultimately returned home the same.</vt:lpstr>
      <vt:lpstr>rect grew up too, and also went to college.</vt:lpstr>
      <vt:lpstr>rect grew up too, and also went to college.</vt:lpstr>
      <vt:lpstr>rect grew up too, and also went to college.</vt:lpstr>
      <vt:lpstr>rect also had an amazing college experience…</vt:lpstr>
      <vt:lpstr>rect also had an amazing college experience…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PowerPoint Presentation</vt:lpstr>
      <vt:lpstr>Primitives vs. Objects</vt:lpstr>
      <vt:lpstr>PowerPoint Presentation</vt:lpstr>
      <vt:lpstr>Practice</vt:lpstr>
      <vt:lpstr>Practice</vt:lpstr>
      <vt:lpstr>PowerPoint Presentation</vt:lpstr>
      <vt:lpstr>Practice</vt:lpstr>
      <vt:lpstr>Practice</vt:lpstr>
      <vt:lpstr>PowerPoint Presentation</vt:lpstr>
      <vt:lpstr>Practice</vt:lpstr>
      <vt:lpstr>Practice</vt:lpstr>
      <vt:lpstr>Primitives vs. Objects</vt:lpstr>
      <vt:lpstr>getElementAt</vt:lpstr>
      <vt:lpstr>Plan for Today</vt:lpstr>
      <vt:lpstr>Revisiting Whack-A-Mole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259</cp:revision>
  <cp:lastPrinted>2017-07-20T12:38:28Z</cp:lastPrinted>
  <dcterms:created xsi:type="dcterms:W3CDTF">2017-04-27T05:20:22Z</dcterms:created>
  <dcterms:modified xsi:type="dcterms:W3CDTF">2017-07-20T12:39:45Z</dcterms:modified>
</cp:coreProperties>
</file>